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68" r:id="rId3"/>
    <p:sldId id="314" r:id="rId4"/>
    <p:sldId id="381" r:id="rId5"/>
    <p:sldId id="407" r:id="rId6"/>
    <p:sldId id="369" r:id="rId7"/>
    <p:sldId id="318" r:id="rId8"/>
    <p:sldId id="399" r:id="rId9"/>
    <p:sldId id="409" r:id="rId10"/>
    <p:sldId id="408" r:id="rId11"/>
    <p:sldId id="354" r:id="rId12"/>
    <p:sldId id="352" r:id="rId13"/>
    <p:sldId id="338" r:id="rId14"/>
    <p:sldId id="366" r:id="rId15"/>
    <p:sldId id="388" r:id="rId16"/>
    <p:sldId id="403" r:id="rId17"/>
    <p:sldId id="410" r:id="rId18"/>
    <p:sldId id="398" r:id="rId19"/>
    <p:sldId id="390" r:id="rId20"/>
    <p:sldId id="392" r:id="rId21"/>
    <p:sldId id="334" r:id="rId22"/>
    <p:sldId id="353" r:id="rId23"/>
    <p:sldId id="387" r:id="rId24"/>
    <p:sldId id="405" r:id="rId25"/>
    <p:sldId id="406" r:id="rId26"/>
    <p:sldId id="357" r:id="rId27"/>
    <p:sldId id="396" r:id="rId28"/>
    <p:sldId id="411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ora" initials="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69" autoAdjust="0"/>
    <p:restoredTop sz="95798" autoAdjust="0"/>
  </p:normalViewPr>
  <p:slideViewPr>
    <p:cSldViewPr>
      <p:cViewPr>
        <p:scale>
          <a:sx n="66" d="100"/>
          <a:sy n="66" d="100"/>
        </p:scale>
        <p:origin x="-3264" y="-1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96" y="-84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ora\Documents\1%20Nora-dokumenter\2011-Disabled%20rights\Mapping%20study\01%2011%202011%20Global%20Mapping%20Classification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lrMapOvr bg1="lt1" tx1="dk1" bg2="lt2" tx2="dk2" accent1="accent1" accent2="accent2" accent3="accent3" accent4="accent4" accent5="accent5" accent6="accent6" hlink="hlink" folHlink="folHlink"/>
  <c:pivotSource>
    <c:name>[01 11 2011 Global Mapping Classification.xlsx]Type of projects!Pivottabel3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nb-NO"/>
            </a:p>
          </c:txPr>
          <c:showCatName val="1"/>
          <c:showPercent val="1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nb-NO"/>
            </a:p>
          </c:txPr>
          <c:showCatName val="1"/>
          <c:showPercent val="1"/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nb-NO"/>
            </a:p>
          </c:txPr>
          <c:showCatName val="1"/>
          <c:showPercent val="1"/>
        </c:dLbl>
      </c:pivotFmt>
    </c:pivotFmts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'Type of projects'!$B$2</c:f>
              <c:strCache>
                <c:ptCount val="1"/>
                <c:pt idx="0">
                  <c:v>Totalt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6.8943205016039682E-3"/>
                  <c:y val="-0.13660915919993163"/>
                </c:manualLayout>
              </c:layout>
              <c:tx>
                <c:rich>
                  <a:bodyPr/>
                  <a:lstStyle/>
                  <a:p>
                    <a:r>
                      <a:rPr lang="en-US" sz="2000" b="0" dirty="0" err="1" smtClean="0">
                        <a:latin typeface="Arial" pitchFamily="34" charset="0"/>
                        <a:cs typeface="Arial" pitchFamily="34" charset="0"/>
                      </a:rPr>
                      <a:t>Direkte</a:t>
                    </a:r>
                    <a:r>
                      <a:rPr lang="en-US" sz="2000" b="0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sz="2000" b="0" dirty="0" err="1" smtClean="0">
                        <a:latin typeface="Arial" pitchFamily="34" charset="0"/>
                        <a:cs typeface="Arial" pitchFamily="34" charset="0"/>
                      </a:rPr>
                      <a:t>støtte</a:t>
                    </a:r>
                    <a:r>
                      <a:rPr lang="en-US" sz="2000" b="0" dirty="0" smtClean="0">
                        <a:latin typeface="Arial" pitchFamily="34" charset="0"/>
                        <a:cs typeface="Arial" pitchFamily="34" charset="0"/>
                      </a:rPr>
                      <a:t>; 1,4 </a:t>
                    </a:r>
                    <a:r>
                      <a:rPr lang="en-US" sz="2000" b="0" dirty="0" err="1" smtClean="0">
                        <a:latin typeface="Arial" pitchFamily="34" charset="0"/>
                        <a:cs typeface="Arial" pitchFamily="34" charset="0"/>
                      </a:rPr>
                      <a:t>mrd</a:t>
                    </a:r>
                    <a:r>
                      <a:rPr lang="en-US" sz="2000" b="0" dirty="0" smtClean="0">
                        <a:latin typeface="Arial" pitchFamily="34" charset="0"/>
                        <a:cs typeface="Arial" pitchFamily="34" charset="0"/>
                      </a:rPr>
                      <a:t>. </a:t>
                    </a:r>
                    <a:r>
                      <a:rPr lang="en-US" sz="2000" b="0" dirty="0">
                        <a:latin typeface="Arial" pitchFamily="34" charset="0"/>
                        <a:cs typeface="Arial" pitchFamily="34" charset="0"/>
                      </a:rPr>
                      <a:t>46 %</a:t>
                    </a:r>
                    <a:endParaRPr lang="en-US" dirty="0"/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2.5840040761754466E-3"/>
                  <c:y val="-7.6191689264446883E-4"/>
                </c:manualLayout>
              </c:layout>
              <c:tx>
                <c:rich>
                  <a:bodyPr/>
                  <a:lstStyle/>
                  <a:p>
                    <a:r>
                      <a:rPr lang="en-US" sz="2000" b="0" dirty="0" err="1" smtClean="0">
                        <a:latin typeface="Arial" pitchFamily="34" charset="0"/>
                        <a:cs typeface="Arial" pitchFamily="34" charset="0"/>
                      </a:rPr>
                      <a:t>Delvis</a:t>
                    </a:r>
                    <a:r>
                      <a:rPr lang="en-US" sz="2000" b="0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sz="2000" b="0" dirty="0" err="1" smtClean="0">
                        <a:latin typeface="Arial" pitchFamily="34" charset="0"/>
                        <a:cs typeface="Arial" pitchFamily="34" charset="0"/>
                      </a:rPr>
                      <a:t>inkludert</a:t>
                    </a:r>
                    <a:r>
                      <a:rPr lang="en-US" sz="2000" b="0" dirty="0" smtClean="0">
                        <a:latin typeface="Arial" pitchFamily="34" charset="0"/>
                        <a:cs typeface="Arial" pitchFamily="34" charset="0"/>
                      </a:rPr>
                      <a:t>: 907 MNOK; 30 </a:t>
                    </a:r>
                    <a:r>
                      <a:rPr lang="en-US" sz="2000" b="0" dirty="0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 dirty="0"/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>
                <c:manualLayout>
                  <c:x val="-2.3994847866238941E-2"/>
                  <c:y val="1.0937561796240934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0" dirty="0" err="1" smtClean="0">
                        <a:latin typeface="Arial" pitchFamily="34" charset="0"/>
                        <a:cs typeface="Arial" pitchFamily="34" charset="0"/>
                      </a:rPr>
                      <a:t>Inkluderte</a:t>
                    </a:r>
                    <a:r>
                      <a:rPr lang="en-US" sz="2000" b="0" baseline="0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sz="2000" b="0" baseline="0" dirty="0" err="1" smtClean="0">
                        <a:latin typeface="Arial" pitchFamily="34" charset="0"/>
                        <a:cs typeface="Arial" pitchFamily="34" charset="0"/>
                      </a:rPr>
                      <a:t>prosjekter</a:t>
                    </a:r>
                    <a:r>
                      <a:rPr lang="en-US" sz="2000" b="0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sz="2000" b="0" dirty="0">
                        <a:latin typeface="Arial" pitchFamily="34" charset="0"/>
                        <a:cs typeface="Arial" pitchFamily="34" charset="0"/>
                      </a:rPr>
                      <a:t>748 </a:t>
                    </a:r>
                    <a:r>
                      <a:rPr lang="en-US" sz="2000" b="0" dirty="0" smtClean="0">
                        <a:latin typeface="Arial" pitchFamily="34" charset="0"/>
                        <a:cs typeface="Arial" pitchFamily="34" charset="0"/>
                      </a:rPr>
                      <a:t>MNOK; </a:t>
                    </a:r>
                    <a:r>
                      <a:rPr lang="en-US" sz="2000" b="0" dirty="0">
                        <a:latin typeface="Arial" pitchFamily="34" charset="0"/>
                        <a:cs typeface="Arial" pitchFamily="34" charset="0"/>
                      </a:rPr>
                      <a:t>24 %</a:t>
                    </a:r>
                    <a:endParaRPr lang="en-US" dirty="0"/>
                  </a:p>
                </c:rich>
              </c:tx>
              <c:showVal val="1"/>
              <c:showCatName val="1"/>
              <c:showPercent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2000" b="0">
                    <a:latin typeface="Arial" pitchFamily="34" charset="0"/>
                    <a:cs typeface="Arial" pitchFamily="34" charset="0"/>
                  </a:defRPr>
                </a:pPr>
                <a:endParaRPr lang="nb-NO"/>
              </a:p>
            </c:txPr>
            <c:showVal val="1"/>
            <c:showCatName val="1"/>
            <c:showPercent val="1"/>
            <c:showLeaderLines val="1"/>
          </c:dLbls>
          <c:cat>
            <c:strRef>
              <c:f>'Type of projects'!$A$3:$A$7</c:f>
              <c:strCache>
                <c:ptCount val="4"/>
                <c:pt idx="0">
                  <c:v>Targeted</c:v>
                </c:pt>
                <c:pt idx="1">
                  <c:v>Partly</c:v>
                </c:pt>
                <c:pt idx="2">
                  <c:v>Mainstreamed</c:v>
                </c:pt>
                <c:pt idx="3">
                  <c:v>Not classified</c:v>
                </c:pt>
              </c:strCache>
            </c:strRef>
          </c:cat>
          <c:val>
            <c:numRef>
              <c:f>'Type of projects'!$B$3:$B$7</c:f>
              <c:numCache>
                <c:formatCode>#,##0</c:formatCode>
                <c:ptCount val="4"/>
                <c:pt idx="0">
                  <c:v>1415039.5249099999</c:v>
                </c:pt>
                <c:pt idx="1">
                  <c:v>907472.7630500003</c:v>
                </c:pt>
                <c:pt idx="2">
                  <c:v>748088.80345000059</c:v>
                </c:pt>
                <c:pt idx="3">
                  <c:v>535.4635199999999</c:v>
                </c:pt>
              </c:numCache>
            </c:numRef>
          </c:val>
        </c:ser>
        <c:dLbls/>
      </c:pie3DChart>
    </c:plotArea>
    <c:plotVisOnly val="1"/>
    <c:dispBlanksAs val="zero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F16C6E0E-F1D7-48C1-8023-5EC122583ADB}" type="datetimeFigureOut">
              <a:rPr lang="nb-NO"/>
              <a:pPr>
                <a:defRPr/>
              </a:pPr>
              <a:t>02.03.2012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355D8468-3665-4091-8A30-F2FE141B2EC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891312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1256FE-184B-455A-BA52-93E7A19C8304}" type="datetimeFigureOut">
              <a:rPr lang="en-US"/>
              <a:pPr>
                <a:defRPr/>
              </a:pPr>
              <a:t>3/2/2012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C8CB24-AD49-40A6-872F-EFD4BDDF42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44931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676B85-2D29-4FE7-A38A-0630C4639ED9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A034F-7C22-400A-8431-BA3D64F2DC54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48B96B-D4CD-4BD0-9A16-36DF2CB9EB1B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45BE7A-260A-4101-8CA3-BA03993213B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08CCDD-49B0-4028-A62D-8DAAF3E35E6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smtClean="0"/>
              <a:t>46% of the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230B7F-44D3-4E1B-A8BF-F49CC496F60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2A5E42-8291-4CE6-8408-807A7B3D5BE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4</a:t>
            </a:r>
            <a:r>
              <a:rPr lang="nb-NO" baseline="0" dirty="0" smtClean="0"/>
              <a:t> programmer utgjør 88% av midlene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8CB24-AD49-40A6-872F-EFD4BDDF42E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19048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08CCDD-49B0-4028-A62D-8DAAF3E35E61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8CB24-AD49-40A6-872F-EFD4BDDF42E9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07890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5BE5A7-FD73-4F47-915D-660FD038E757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" y="5929313"/>
            <a:ext cx="77978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429500" y="6492875"/>
            <a:ext cx="17145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BE043-11E0-439E-9BCF-5AF26F7879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5277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97AEC-49C4-4D18-9C65-D58FEB17195D}" type="datetimeFigureOut">
              <a:rPr lang="en-US"/>
              <a:pPr>
                <a:defRPr/>
              </a:pPr>
              <a:t>3/2/2012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6AA22-6691-4629-90E0-E1A01D78EC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269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D8A4D-E2BB-4DDF-A772-5536C94BDB36}" type="datetimeFigureOut">
              <a:rPr lang="en-US"/>
              <a:pPr>
                <a:defRPr/>
              </a:pPr>
              <a:t>3/2/2012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421D-D250-49F6-82F0-C85D7EC78B8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0938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828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97717-F965-493A-BB1B-4D4029C226D6}" type="datetimeFigureOut">
              <a:rPr lang="en-US"/>
              <a:pPr>
                <a:defRPr/>
              </a:pPr>
              <a:t>3/2/2012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C7192-4C3F-454B-B984-826D4F2E49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393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FD89A-E16B-4467-B0ED-4E21DC40CEFF}" type="datetimeFigureOut">
              <a:rPr lang="en-US"/>
              <a:pPr>
                <a:defRPr/>
              </a:pPr>
              <a:t>3/2/2012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09721-C509-4955-84B6-840163DC53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45426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0"/>
            <a:ext cx="821531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8BE67-A7A0-4E2A-A81B-622EFF0B00A8}" type="datetimeFigureOut">
              <a:rPr lang="en-US"/>
              <a:pPr>
                <a:defRPr/>
              </a:pPr>
              <a:t>3/2/2012</a:t>
            </a:fld>
            <a:endParaRPr lang="en-GB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E8217-7E27-437D-BE67-B012961F44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8104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828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AD6E1-A882-4401-A06C-28A653F4E6A6}" type="datetimeFigureOut">
              <a:rPr lang="en-US"/>
              <a:pPr>
                <a:defRPr/>
              </a:pPr>
              <a:t>3/2/2012</a:t>
            </a:fld>
            <a:endParaRPr lang="en-GB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80F2C-F2C1-402A-8727-628C9D4BAB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6833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0"/>
            <a:ext cx="821531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46316-FA48-4443-9601-E9595F8FDADA}" type="datetimeFigureOut">
              <a:rPr lang="en-US"/>
              <a:pPr>
                <a:defRPr/>
              </a:pPr>
              <a:t>3/2/2012</a:t>
            </a:fld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88AFC-EA10-459B-9E35-C51D9D975C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4873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BC926-01C8-4B5B-81C5-025C4687B7D6}" type="datetimeFigureOut">
              <a:rPr lang="en-US"/>
              <a:pPr>
                <a:defRPr/>
              </a:pPr>
              <a:t>3/2/2012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CE946-08D8-4EB5-88DD-117102CF60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6692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828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94F28-CDF2-45AD-B6C7-D1672A089D1E}" type="datetimeFigureOut">
              <a:rPr lang="en-US"/>
              <a:pPr>
                <a:defRPr/>
              </a:pPr>
              <a:t>3/2/2012</a:t>
            </a:fld>
            <a:endParaRPr lang="en-GB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69931-3D66-482C-84BB-C691524551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8826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6820B-719F-4893-9A97-457812C3D772}" type="datetimeFigureOut">
              <a:rPr lang="en-US"/>
              <a:pPr>
                <a:defRPr/>
              </a:pPr>
              <a:t>3/2/2012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B59D-5A68-47F9-98D0-8F595DE4DBA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285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880D52-A3E8-4E18-A994-B61EE4541CB1}" type="datetimeFigureOut">
              <a:rPr lang="en-US"/>
              <a:pPr>
                <a:defRPr/>
              </a:pPr>
              <a:t>3/2/2012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C6CD8C-A387-474F-850A-119734178A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2" r:id="rId3"/>
    <p:sldLayoutId id="2147484319" r:id="rId4"/>
    <p:sldLayoutId id="2147484320" r:id="rId5"/>
    <p:sldLayoutId id="2147484321" r:id="rId6"/>
    <p:sldLayoutId id="2147484313" r:id="rId7"/>
    <p:sldLayoutId id="2147484322" r:id="rId8"/>
    <p:sldLayoutId id="2147484314" r:id="rId9"/>
    <p:sldLayoutId id="2147484315" r:id="rId10"/>
    <p:sldLayoutId id="21474843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ubrik 1"/>
          <p:cNvSpPr>
            <a:spLocks noGrp="1"/>
          </p:cNvSpPr>
          <p:nvPr>
            <p:ph type="ctrTitle"/>
          </p:nvPr>
        </p:nvSpPr>
        <p:spPr>
          <a:xfrm>
            <a:off x="611188" y="1268413"/>
            <a:ext cx="7772400" cy="2305050"/>
          </a:xfrm>
        </p:spPr>
        <p:txBody>
          <a:bodyPr/>
          <a:lstStyle/>
          <a:p>
            <a:r>
              <a:rPr lang="nb-NO" dirty="0" smtClean="0">
                <a:latin typeface="Arial" charset="0"/>
                <a:cs typeface="Arial" charset="0"/>
              </a:rPr>
              <a:t>Inkludering av funksjonshemmede i utviklingssamarbeidet</a:t>
            </a:r>
          </a:p>
        </p:txBody>
      </p:sp>
      <p:sp>
        <p:nvSpPr>
          <p:cNvPr id="8195" name="Underrubrik 2"/>
          <p:cNvSpPr>
            <a:spLocks noGrp="1"/>
          </p:cNvSpPr>
          <p:nvPr>
            <p:ph type="subTitle" idx="1"/>
          </p:nvPr>
        </p:nvSpPr>
        <p:spPr>
          <a:xfrm>
            <a:off x="1187450" y="3933825"/>
            <a:ext cx="6584950" cy="1582738"/>
          </a:xfrm>
          <a:ln>
            <a:noFill/>
          </a:ln>
        </p:spPr>
        <p:txBody>
          <a:bodyPr/>
          <a:lstStyle/>
          <a:p>
            <a:pPr>
              <a:defRPr/>
            </a:pPr>
            <a:r>
              <a:rPr lang="nb-N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Evaluering av Norges støtte til funksjonshemmedes rettigheter i perioden 2000-2010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tel 1"/>
          <p:cNvSpPr>
            <a:spLocks noGrp="1"/>
          </p:cNvSpPr>
          <p:nvPr>
            <p:ph type="ctrTitle"/>
          </p:nvPr>
        </p:nvSpPr>
        <p:spPr>
          <a:xfrm>
            <a:off x="685800" y="1052513"/>
            <a:ext cx="7772400" cy="4681537"/>
          </a:xfrm>
        </p:spPr>
        <p:txBody>
          <a:bodyPr/>
          <a:lstStyle/>
          <a:p>
            <a:r>
              <a:rPr lang="nb-NO" sz="4800" dirty="0" smtClean="0">
                <a:latin typeface="Arial" charset="0"/>
                <a:cs typeface="Arial" charset="0"/>
              </a:rPr>
              <a:t>Hovedfunn</a:t>
            </a:r>
            <a:endParaRPr lang="nb-NO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82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7920880" cy="1156990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latin typeface="Arial" pitchFamily="34" charset="0"/>
                <a:cs typeface="Arial" pitchFamily="34" charset="0"/>
              </a:rPr>
              <a:t>Total støtte til funksjonshemming for årene 2000-10 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258572819"/>
              </p:ext>
            </p:extLst>
          </p:nvPr>
        </p:nvGraphicFramePr>
        <p:xfrm>
          <a:off x="539553" y="1556793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kstSylinder 1"/>
          <p:cNvSpPr txBox="1"/>
          <p:nvPr/>
        </p:nvSpPr>
        <p:spPr>
          <a:xfrm>
            <a:off x="6372200" y="5373216"/>
            <a:ext cx="2425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latin typeface="Arial" pitchFamily="34" charset="0"/>
                <a:cs typeface="Arial" pitchFamily="34" charset="0"/>
              </a:rPr>
              <a:t>År 2000: 1% av totalbistanden</a:t>
            </a:r>
          </a:p>
          <a:p>
            <a:r>
              <a:rPr lang="nb-NO" sz="2000" dirty="0" smtClean="0">
                <a:latin typeface="Arial" pitchFamily="34" charset="0"/>
                <a:cs typeface="Arial" pitchFamily="34" charset="0"/>
              </a:rPr>
              <a:t>År 2010: 0,5% </a:t>
            </a:r>
            <a:endParaRPr lang="nb-NO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il høyre 2"/>
          <p:cNvSpPr/>
          <p:nvPr/>
        </p:nvSpPr>
        <p:spPr>
          <a:xfrm rot="2735103">
            <a:off x="6771834" y="4802279"/>
            <a:ext cx="792043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charset="0"/>
                <a:cs typeface="Arial" charset="0"/>
              </a:rPr>
              <a:t>Fokus i </a:t>
            </a:r>
            <a:r>
              <a:rPr lang="nb-NO" dirty="0" smtClean="0">
                <a:latin typeface="Arial" charset="0"/>
                <a:cs typeface="Arial" charset="0"/>
              </a:rPr>
              <a:t>prosjektene</a:t>
            </a:r>
            <a:endParaRPr lang="nb-NO" sz="40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2233977"/>
              </p:ext>
            </p:extLst>
          </p:nvPr>
        </p:nvGraphicFramePr>
        <p:xfrm>
          <a:off x="395537" y="1772813"/>
          <a:ext cx="8280920" cy="4598824"/>
        </p:xfrm>
        <a:graphic>
          <a:graphicData uri="http://schemas.openxmlformats.org/drawingml/2006/table">
            <a:tbl>
              <a:tblPr firstRow="1" firstCol="1" bandRow="1"/>
              <a:tblGrid>
                <a:gridCol w="2759708"/>
                <a:gridCol w="2760606"/>
                <a:gridCol w="2760606"/>
              </a:tblGrid>
              <a:tr h="576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Fokus</a:t>
                      </a:r>
                      <a:endParaRPr lang="nb-NO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b="1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Direkte</a:t>
                      </a:r>
                      <a:r>
                        <a:rPr lang="nb-NO" sz="2400" b="1" baseline="0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støtte</a:t>
                      </a:r>
                      <a:endParaRPr lang="nb-NO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b="1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Inkluderte</a:t>
                      </a:r>
                      <a:endParaRPr lang="nb-NO" sz="2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80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b="1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1.Tjenesteytende</a:t>
                      </a:r>
                      <a:endParaRPr lang="nb-NO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54%</a:t>
                      </a:r>
                      <a:endParaRPr lang="nb-NO" sz="2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46%</a:t>
                      </a:r>
                      <a:endParaRPr lang="nb-NO" sz="2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780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b="1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Individuell </a:t>
                      </a:r>
                      <a:r>
                        <a:rPr lang="nb-NO" sz="24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støtte</a:t>
                      </a:r>
                      <a:endParaRPr lang="nb-NO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13%</a:t>
                      </a:r>
                      <a:endParaRPr lang="nb-NO" sz="2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18%</a:t>
                      </a:r>
                      <a:endParaRPr lang="nb-NO" sz="2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0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b="1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 Utvikling </a:t>
                      </a:r>
                      <a:r>
                        <a:rPr lang="nb-NO" sz="24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av </a:t>
                      </a:r>
                      <a:r>
                        <a:rPr lang="nb-NO" sz="2400" b="1" dirty="0" err="1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DPOer</a:t>
                      </a:r>
                      <a:endParaRPr lang="nb-NO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23%</a:t>
                      </a:r>
                      <a:endParaRPr lang="nb-NO" sz="2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0%</a:t>
                      </a:r>
                      <a:endParaRPr lang="nb-NO" sz="2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780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b="1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 Myndigheter</a:t>
                      </a:r>
                      <a:endParaRPr lang="nb-NO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8%</a:t>
                      </a:r>
                      <a:endParaRPr lang="nb-NO" sz="2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33%</a:t>
                      </a:r>
                      <a:endParaRPr lang="nb-NO" sz="2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0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b="1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 Forskning</a:t>
                      </a:r>
                      <a:endParaRPr lang="nb-NO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2%</a:t>
                      </a:r>
                      <a:endParaRPr lang="nb-NO" sz="2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3%</a:t>
                      </a:r>
                      <a:endParaRPr lang="nb-NO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Arial" charset="0"/>
                <a:cs typeface="Arial" charset="0"/>
              </a:rPr>
              <a:t>Hvem forvalter bistanden?</a:t>
            </a:r>
          </a:p>
        </p:txBody>
      </p:sp>
      <p:sp>
        <p:nvSpPr>
          <p:cNvPr id="13315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nb-NO" dirty="0" smtClean="0">
                <a:latin typeface="Arial" pitchFamily="34" charset="0"/>
                <a:cs typeface="Arial" pitchFamily="34" charset="0"/>
              </a:rPr>
              <a:t>Inkludert bistand er kanalisert via UD (50%) og/eller Ambassadene (19%).</a:t>
            </a:r>
          </a:p>
          <a:p>
            <a:pPr>
              <a:defRPr/>
            </a:pPr>
            <a:r>
              <a:rPr lang="nb-NO" dirty="0" smtClean="0">
                <a:latin typeface="Arial" pitchFamily="34" charset="0"/>
                <a:cs typeface="Arial" pitchFamily="34" charset="0"/>
              </a:rPr>
              <a:t>Direkte støtte til funksjonshemmede er kanalisert via Norad (61%), meste går til Atlas alliansen; og via UD – mest til ICRC via Norges Røde Kors.</a:t>
            </a:r>
          </a:p>
          <a:p>
            <a:pPr>
              <a:defRPr/>
            </a:pPr>
            <a:r>
              <a:rPr lang="nb-NO" dirty="0" smtClean="0">
                <a:latin typeface="Arial" pitchFamily="34" charset="0"/>
                <a:cs typeface="Arial" pitchFamily="34" charset="0"/>
              </a:rPr>
              <a:t>Ingen norske organisasjoner retter direkte støtte til funksjonshemmede (unntatt Plan Norge, Misjonsalliansen).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ubrik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sv-SE" sz="3600" dirty="0">
                <a:latin typeface="Arial" charset="0"/>
                <a:cs typeface="Arial" charset="0"/>
              </a:rPr>
              <a:t>F</a:t>
            </a:r>
            <a:r>
              <a:rPr lang="sv-SE" sz="3600" dirty="0" smtClean="0">
                <a:latin typeface="Arial" charset="0"/>
                <a:cs typeface="Arial" charset="0"/>
              </a:rPr>
              <a:t>å prosjekter inkluderte </a:t>
            </a:r>
            <a:br>
              <a:rPr lang="sv-SE" sz="3600" dirty="0" smtClean="0">
                <a:latin typeface="Arial" charset="0"/>
                <a:cs typeface="Arial" charset="0"/>
              </a:rPr>
            </a:br>
            <a:r>
              <a:rPr lang="sv-SE" sz="3600" dirty="0" smtClean="0">
                <a:latin typeface="Arial" charset="0"/>
                <a:cs typeface="Arial" charset="0"/>
              </a:rPr>
              <a:t>funksjonshemmede (</a:t>
            </a:r>
            <a:r>
              <a:rPr lang="sv-SE" sz="3600" i="1" dirty="0" smtClean="0">
                <a:latin typeface="Arial" charset="0"/>
                <a:cs typeface="Arial" charset="0"/>
              </a:rPr>
              <a:t>mainstreaming</a:t>
            </a:r>
            <a:r>
              <a:rPr lang="sv-SE" sz="3600" dirty="0" smtClean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536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r>
              <a:rPr lang="nb-NO" sz="2600" dirty="0" smtClean="0">
                <a:latin typeface="Arial" pitchFamily="34" charset="0"/>
                <a:cs typeface="Arial" pitchFamily="34" charset="0"/>
              </a:rPr>
              <a:t>Verdensbanken har forsøkt å inkludere funksjonshemming i prosjekter og i organisasjonen.</a:t>
            </a:r>
            <a:endParaRPr lang="nb-NO" sz="2600" dirty="0">
              <a:latin typeface="Arial" pitchFamily="34" charset="0"/>
              <a:cs typeface="Arial" pitchFamily="34" charset="0"/>
            </a:endParaRPr>
          </a:p>
          <a:p>
            <a:r>
              <a:rPr lang="nb-NO" sz="2600" dirty="0" smtClean="0">
                <a:latin typeface="Arial" pitchFamily="34" charset="0"/>
                <a:cs typeface="Arial" pitchFamily="34" charset="0"/>
              </a:rPr>
              <a:t>Utdanningsprogrammene </a:t>
            </a:r>
            <a:r>
              <a:rPr lang="nb-NO" sz="2600" dirty="0">
                <a:latin typeface="Arial" pitchFamily="34" charset="0"/>
                <a:cs typeface="Arial" pitchFamily="34" charset="0"/>
              </a:rPr>
              <a:t>i Nepal og Palestina prøvde å få barn med nedsatt funksjonsevne til å gå på </a:t>
            </a:r>
            <a:r>
              <a:rPr lang="nb-NO" sz="2600" dirty="0" smtClean="0">
                <a:latin typeface="Arial" pitchFamily="34" charset="0"/>
                <a:cs typeface="Arial" pitchFamily="34" charset="0"/>
              </a:rPr>
              <a:t>skole.</a:t>
            </a:r>
          </a:p>
          <a:p>
            <a:r>
              <a:rPr lang="nb-NO" sz="26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nb-NO" sz="2600" dirty="0">
                <a:latin typeface="Arial" pitchFamily="34" charset="0"/>
                <a:cs typeface="Arial" pitchFamily="34" charset="0"/>
              </a:rPr>
              <a:t>Malawi ble nye sykehus bygget med </a:t>
            </a:r>
            <a:r>
              <a:rPr lang="nb-NO" sz="2600" dirty="0" smtClean="0">
                <a:latin typeface="Arial" pitchFamily="34" charset="0"/>
                <a:cs typeface="Arial" pitchFamily="34" charset="0"/>
              </a:rPr>
              <a:t>ramper (KN).</a:t>
            </a:r>
            <a:endParaRPr lang="nb-NO" sz="2600" dirty="0">
              <a:latin typeface="Arial" pitchFamily="34" charset="0"/>
              <a:cs typeface="Arial" pitchFamily="34" charset="0"/>
            </a:endParaRPr>
          </a:p>
          <a:p>
            <a:r>
              <a:rPr lang="nb-NO" sz="26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nb-NO" sz="2600" dirty="0">
                <a:latin typeface="Arial" pitchFamily="34" charset="0"/>
                <a:cs typeface="Arial" pitchFamily="34" charset="0"/>
              </a:rPr>
              <a:t>Uganda prøvde de humanitære prosjektene å passe på at personer med nedsatt funksjonsevne fikk hjelp når det var krig og </a:t>
            </a:r>
            <a:r>
              <a:rPr lang="nb-NO" sz="2600" dirty="0" smtClean="0">
                <a:latin typeface="Arial" pitchFamily="34" charset="0"/>
                <a:cs typeface="Arial" pitchFamily="34" charset="0"/>
              </a:rPr>
              <a:t>konflikt (NRC </a:t>
            </a:r>
            <a:r>
              <a:rPr lang="nb-NO" sz="2600" dirty="0" err="1" smtClean="0">
                <a:latin typeface="Arial" pitchFamily="34" charset="0"/>
                <a:cs typeface="Arial" pitchFamily="34" charset="0"/>
              </a:rPr>
              <a:t>m.fl</a:t>
            </a:r>
            <a:r>
              <a:rPr lang="nb-NO" sz="26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en-GB" sz="2600" dirty="0" smtClean="0">
                <a:latin typeface="Arial" pitchFamily="34" charset="0"/>
                <a:cs typeface="Arial" pitchFamily="34" charset="0"/>
              </a:rPr>
              <a:t>Funksjonshemming en </a:t>
            </a:r>
            <a:r>
              <a:rPr lang="en-GB" sz="2600" dirty="0" err="1" smtClean="0">
                <a:latin typeface="Arial" pitchFamily="34" charset="0"/>
                <a:cs typeface="Arial" pitchFamily="34" charset="0"/>
              </a:rPr>
              <a:t>liten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n-GB" sz="2600" dirty="0" err="1" smtClean="0">
                <a:latin typeface="Arial" pitchFamily="34" charset="0"/>
                <a:cs typeface="Arial" pitchFamily="34" charset="0"/>
              </a:rPr>
              <a:t>av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 smtClean="0">
                <a:latin typeface="Arial" pitchFamily="34" charset="0"/>
                <a:cs typeface="Arial" pitchFamily="34" charset="0"/>
              </a:rPr>
              <a:t>prosjektenes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 smtClean="0">
                <a:latin typeface="Arial" pitchFamily="34" charset="0"/>
                <a:cs typeface="Arial" pitchFamily="34" charset="0"/>
              </a:rPr>
              <a:t>totalbudsjett</a:t>
            </a:r>
            <a:r>
              <a:rPr lang="en-GB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(under 1%).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Arial" charset="0"/>
                <a:cs typeface="Arial" charset="0"/>
              </a:rPr>
              <a:t>Utdanning</a:t>
            </a:r>
            <a:endParaRPr lang="nb-NO" dirty="0" smtClean="0">
              <a:latin typeface="Arial" charset="0"/>
              <a:cs typeface="Arial" charset="0"/>
            </a:endParaRPr>
          </a:p>
        </p:txBody>
      </p:sp>
      <p:pic>
        <p:nvPicPr>
          <p:cNvPr id="28675" name="Plassholder for innhold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7504" y="1628800"/>
            <a:ext cx="3146631" cy="4176464"/>
          </a:xfrm>
        </p:spPr>
      </p:pic>
      <p:sp>
        <p:nvSpPr>
          <p:cNvPr id="28676" name="Plassholder for innhold 4"/>
          <p:cNvSpPr>
            <a:spLocks noGrp="1"/>
          </p:cNvSpPr>
          <p:nvPr>
            <p:ph sz="half" idx="2"/>
          </p:nvPr>
        </p:nvSpPr>
        <p:spPr>
          <a:xfrm>
            <a:off x="3491880" y="1412776"/>
            <a:ext cx="5256833" cy="5040560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>
                <a:latin typeface="Arial" charset="0"/>
                <a:cs typeface="Arial" charset="0"/>
              </a:rPr>
              <a:t>Barn </a:t>
            </a:r>
            <a:r>
              <a:rPr lang="nb-NO" dirty="0">
                <a:latin typeface="Arial" charset="0"/>
                <a:cs typeface="Arial" charset="0"/>
              </a:rPr>
              <a:t>med nedsatt </a:t>
            </a:r>
            <a:r>
              <a:rPr lang="nb-NO" dirty="0" smtClean="0">
                <a:latin typeface="Arial" charset="0"/>
                <a:cs typeface="Arial" charset="0"/>
              </a:rPr>
              <a:t>funksjonsevne </a:t>
            </a:r>
            <a:r>
              <a:rPr lang="nb-NO" dirty="0">
                <a:latin typeface="Arial" charset="0"/>
                <a:cs typeface="Arial" charset="0"/>
              </a:rPr>
              <a:t>ikke </a:t>
            </a:r>
            <a:r>
              <a:rPr lang="nb-NO" dirty="0" smtClean="0">
                <a:latin typeface="Arial" charset="0"/>
                <a:cs typeface="Arial" charset="0"/>
              </a:rPr>
              <a:t>vært inkludert systematisk (Nepal og Palestina). </a:t>
            </a:r>
          </a:p>
          <a:p>
            <a:r>
              <a:rPr lang="nb-NO" dirty="0" smtClean="0">
                <a:latin typeface="Arial" charset="0"/>
                <a:cs typeface="Arial" charset="0"/>
              </a:rPr>
              <a:t>Fokus </a:t>
            </a:r>
            <a:r>
              <a:rPr lang="nb-NO" dirty="0">
                <a:latin typeface="Arial" charset="0"/>
                <a:cs typeface="Arial" charset="0"/>
              </a:rPr>
              <a:t>har vært på inkludering av jenter</a:t>
            </a:r>
            <a:r>
              <a:rPr lang="nb-NO" dirty="0" smtClean="0">
                <a:latin typeface="Arial" charset="0"/>
                <a:cs typeface="Arial" charset="0"/>
              </a:rPr>
              <a:t>.</a:t>
            </a:r>
          </a:p>
          <a:p>
            <a:r>
              <a:rPr lang="nb-NO" dirty="0" smtClean="0">
                <a:latin typeface="Arial" charset="0"/>
                <a:cs typeface="Arial" charset="0"/>
              </a:rPr>
              <a:t>UNICEF har ikke inkludert funksjonshemmede i evalueringsperioden, men store endringer har skjedd i 2011.</a:t>
            </a:r>
          </a:p>
          <a:p>
            <a:r>
              <a:rPr lang="nb-NO" dirty="0" smtClean="0">
                <a:latin typeface="Arial" charset="0"/>
                <a:cs typeface="Arial" charset="0"/>
              </a:rPr>
              <a:t>95% av barn med funksjons-hemming går ikke på skole.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 smtClean="0">
                <a:latin typeface="Arial" charset="0"/>
                <a:cs typeface="Arial" charset="0"/>
              </a:rPr>
              <a:t>Målrettet bistand (</a:t>
            </a:r>
            <a:r>
              <a:rPr lang="sv-SE" sz="4000" i="1" dirty="0" smtClean="0">
                <a:latin typeface="Arial" charset="0"/>
                <a:cs typeface="Arial" charset="0"/>
              </a:rPr>
              <a:t>targeted</a:t>
            </a:r>
            <a:r>
              <a:rPr lang="sv-SE" sz="4000" dirty="0" smtClean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536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20000"/>
          </a:bodyPr>
          <a:lstStyle/>
          <a:p>
            <a:r>
              <a:rPr lang="nb-NO" dirty="0" err="1" smtClean="0">
                <a:latin typeface="Arial" pitchFamily="34" charset="0"/>
                <a:cs typeface="Arial" pitchFamily="34" charset="0"/>
              </a:rPr>
              <a:t>DPOer</a:t>
            </a:r>
            <a:r>
              <a:rPr lang="nb-NO" dirty="0" smtClean="0">
                <a:latin typeface="Arial" pitchFamily="34" charset="0"/>
                <a:cs typeface="Arial" pitchFamily="34" charset="0"/>
              </a:rPr>
              <a:t> har </a:t>
            </a:r>
            <a:r>
              <a:rPr lang="nb-NO" dirty="0">
                <a:latin typeface="Arial" pitchFamily="34" charset="0"/>
                <a:cs typeface="Arial" pitchFamily="34" charset="0"/>
              </a:rPr>
              <a:t>blitt større og mer innflytelsesrike</a:t>
            </a:r>
            <a:r>
              <a:rPr lang="nb-NO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nb-NO" dirty="0">
                <a:latin typeface="Arial" pitchFamily="34" charset="0"/>
                <a:cs typeface="Arial" pitchFamily="34" charset="0"/>
              </a:rPr>
              <a:t>Partnerland hadde vedtatt bedre </a:t>
            </a:r>
            <a:r>
              <a:rPr lang="nb-NO" dirty="0" smtClean="0">
                <a:latin typeface="Arial" pitchFamily="34" charset="0"/>
                <a:cs typeface="Arial" pitchFamily="34" charset="0"/>
              </a:rPr>
              <a:t>lover og signert Konvensjonen.</a:t>
            </a:r>
          </a:p>
          <a:p>
            <a:r>
              <a:rPr lang="nb-NO" dirty="0" smtClean="0">
                <a:latin typeface="Arial" pitchFamily="34" charset="0"/>
                <a:cs typeface="Arial" pitchFamily="34" charset="0"/>
              </a:rPr>
              <a:t>Tusener hjulpet </a:t>
            </a:r>
            <a:r>
              <a:rPr lang="nb-NO" dirty="0">
                <a:latin typeface="Arial" pitchFamily="34" charset="0"/>
                <a:cs typeface="Arial" pitchFamily="34" charset="0"/>
              </a:rPr>
              <a:t>av </a:t>
            </a:r>
            <a:r>
              <a:rPr lang="nb-NO" dirty="0" smtClean="0">
                <a:latin typeface="Arial" pitchFamily="34" charset="0"/>
                <a:cs typeface="Arial" pitchFamily="34" charset="0"/>
              </a:rPr>
              <a:t>medisinske prosjekter.</a:t>
            </a:r>
            <a:endParaRPr lang="nb-NO" dirty="0">
              <a:latin typeface="Arial" pitchFamily="34" charset="0"/>
              <a:cs typeface="Arial" pitchFamily="34" charset="0"/>
            </a:endParaRPr>
          </a:p>
          <a:p>
            <a:r>
              <a:rPr lang="nb-NO" dirty="0" smtClean="0">
                <a:latin typeface="Arial" pitchFamily="34" charset="0"/>
                <a:cs typeface="Arial" pitchFamily="34" charset="0"/>
              </a:rPr>
              <a:t>Funksjonshemmede forbedret sin egen livssituasjon via lokale rehabiliterings-prosjekter </a:t>
            </a:r>
            <a:r>
              <a:rPr lang="nb-NO" dirty="0">
                <a:latin typeface="Arial" pitchFamily="34" charset="0"/>
                <a:cs typeface="Arial" pitchFamily="34" charset="0"/>
              </a:rPr>
              <a:t>(</a:t>
            </a:r>
            <a:r>
              <a:rPr lang="nb-NO" dirty="0" smtClean="0">
                <a:latin typeface="Arial" pitchFamily="34" charset="0"/>
                <a:cs typeface="Arial" pitchFamily="34" charset="0"/>
              </a:rPr>
              <a:t>CBR) støttet av NHF.</a:t>
            </a:r>
          </a:p>
          <a:p>
            <a:r>
              <a:rPr lang="nb-NO" dirty="0" smtClean="0">
                <a:latin typeface="Arial" pitchFamily="34" charset="0"/>
                <a:cs typeface="Arial" pitchFamily="34" charset="0"/>
              </a:rPr>
              <a:t>Mest støtte </a:t>
            </a:r>
            <a:r>
              <a:rPr lang="nb-NO" dirty="0">
                <a:latin typeface="Arial" pitchFamily="34" charset="0"/>
                <a:cs typeface="Arial" pitchFamily="34" charset="0"/>
              </a:rPr>
              <a:t>til </a:t>
            </a:r>
            <a:r>
              <a:rPr lang="nb-NO" dirty="0" smtClean="0">
                <a:latin typeface="Arial" pitchFamily="34" charset="0"/>
                <a:cs typeface="Arial" pitchFamily="34" charset="0"/>
              </a:rPr>
              <a:t>personer </a:t>
            </a:r>
            <a:r>
              <a:rPr lang="nb-NO" dirty="0">
                <a:latin typeface="Arial" pitchFamily="34" charset="0"/>
                <a:cs typeface="Arial" pitchFamily="34" charset="0"/>
              </a:rPr>
              <a:t>med fysiske </a:t>
            </a:r>
            <a:r>
              <a:rPr lang="nb-NO" dirty="0" smtClean="0">
                <a:latin typeface="Arial" pitchFamily="34" charset="0"/>
                <a:cs typeface="Arial" pitchFamily="34" charset="0"/>
              </a:rPr>
              <a:t>funksjonsnedsettelser</a:t>
            </a:r>
            <a:r>
              <a:rPr lang="nb-NO" dirty="0">
                <a:latin typeface="Arial" pitchFamily="34" charset="0"/>
                <a:cs typeface="Arial" pitchFamily="34" charset="0"/>
              </a:rPr>
              <a:t>. Personer med </a:t>
            </a:r>
            <a:r>
              <a:rPr lang="nb-NO" dirty="0" smtClean="0">
                <a:latin typeface="Arial" pitchFamily="34" charset="0"/>
                <a:cs typeface="Arial" pitchFamily="34" charset="0"/>
              </a:rPr>
              <a:t>utviklingshemming, mental helseproblemer </a:t>
            </a:r>
            <a:r>
              <a:rPr lang="nb-NO" dirty="0">
                <a:latin typeface="Arial" pitchFamily="34" charset="0"/>
                <a:cs typeface="Arial" pitchFamily="34" charset="0"/>
              </a:rPr>
              <a:t>og med nedsatt hørsel </a:t>
            </a:r>
            <a:r>
              <a:rPr lang="nb-NO" dirty="0" smtClean="0">
                <a:latin typeface="Arial" pitchFamily="34" charset="0"/>
                <a:cs typeface="Arial" pitchFamily="34" charset="0"/>
              </a:rPr>
              <a:t>fikk </a:t>
            </a:r>
            <a:r>
              <a:rPr lang="nb-NO" dirty="0">
                <a:latin typeface="Arial" pitchFamily="34" charset="0"/>
                <a:cs typeface="Arial" pitchFamily="34" charset="0"/>
              </a:rPr>
              <a:t>minst </a:t>
            </a:r>
            <a:r>
              <a:rPr lang="nb-NO" dirty="0" smtClean="0">
                <a:latin typeface="Arial" pitchFamily="34" charset="0"/>
                <a:cs typeface="Arial" pitchFamily="34" charset="0"/>
              </a:rPr>
              <a:t>hjelp. </a:t>
            </a:r>
            <a:endParaRPr lang="nb-NO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854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>
                <a:latin typeface="Arial" charset="0"/>
                <a:cs typeface="Arial" charset="0"/>
              </a:rPr>
              <a:t>DPOer</a:t>
            </a:r>
            <a:r>
              <a:rPr lang="nb-NO" dirty="0" smtClean="0">
                <a:latin typeface="Arial" charset="0"/>
                <a:cs typeface="Arial" charset="0"/>
              </a:rPr>
              <a:t> (selvorganisering)</a:t>
            </a:r>
          </a:p>
        </p:txBody>
      </p:sp>
      <p:pic>
        <p:nvPicPr>
          <p:cNvPr id="36867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512" y="1556792"/>
            <a:ext cx="4038600" cy="2271712"/>
          </a:xfrm>
        </p:spPr>
      </p:pic>
      <p:sp>
        <p:nvSpPr>
          <p:cNvPr id="36868" name="Plassholder for innhold 3"/>
          <p:cNvSpPr>
            <a:spLocks noGrp="1"/>
          </p:cNvSpPr>
          <p:nvPr>
            <p:ph sz="half" idx="2"/>
          </p:nvPr>
        </p:nvSpPr>
        <p:spPr>
          <a:xfrm>
            <a:off x="4355976" y="1556791"/>
            <a:ext cx="4330824" cy="5140871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>
                <a:latin typeface="Arial" charset="0"/>
                <a:cs typeface="Arial" charset="0"/>
              </a:rPr>
              <a:t>Styrket kapasitet til </a:t>
            </a:r>
            <a:r>
              <a:rPr lang="nb-NO" dirty="0" err="1" smtClean="0">
                <a:latin typeface="Arial" charset="0"/>
                <a:cs typeface="Arial" charset="0"/>
              </a:rPr>
              <a:t>DPOer</a:t>
            </a:r>
            <a:r>
              <a:rPr lang="nb-NO" dirty="0" smtClean="0">
                <a:latin typeface="Arial" charset="0"/>
                <a:cs typeface="Arial" charset="0"/>
              </a:rPr>
              <a:t> (Uganda, Malawi, Nepal).</a:t>
            </a:r>
          </a:p>
          <a:p>
            <a:r>
              <a:rPr lang="nb-NO" dirty="0" smtClean="0">
                <a:latin typeface="Arial" charset="0"/>
                <a:cs typeface="Arial" charset="0"/>
              </a:rPr>
              <a:t>Kapasiteten til å argumentere effektivt for inkludering fortsatt begrenset blant både norske og lokale </a:t>
            </a:r>
            <a:r>
              <a:rPr lang="nb-NO" dirty="0" err="1" smtClean="0">
                <a:latin typeface="Arial" charset="0"/>
                <a:cs typeface="Arial" charset="0"/>
              </a:rPr>
              <a:t>DPOs</a:t>
            </a:r>
            <a:r>
              <a:rPr lang="nb-NO" dirty="0" smtClean="0">
                <a:latin typeface="Arial" charset="0"/>
                <a:cs typeface="Arial" charset="0"/>
              </a:rPr>
              <a:t>, eks i sektor-program, budsjett-støtte, og MR.</a:t>
            </a:r>
          </a:p>
          <a:p>
            <a:r>
              <a:rPr lang="nb-NO" dirty="0" smtClean="0">
                <a:latin typeface="Arial" charset="0"/>
                <a:cs typeface="Arial" charset="0"/>
              </a:rPr>
              <a:t>Egne </a:t>
            </a:r>
            <a:r>
              <a:rPr lang="nb-NO" dirty="0" err="1" smtClean="0">
                <a:latin typeface="Arial" charset="0"/>
                <a:cs typeface="Arial" charset="0"/>
              </a:rPr>
              <a:t>DPOer</a:t>
            </a:r>
            <a:r>
              <a:rPr lang="nb-NO" dirty="0" smtClean="0">
                <a:latin typeface="Arial" charset="0"/>
                <a:cs typeface="Arial" charset="0"/>
              </a:rPr>
              <a:t> for kvinner (ikke alltid støttet av Norge).</a:t>
            </a:r>
          </a:p>
        </p:txBody>
      </p:sp>
      <p:pic>
        <p:nvPicPr>
          <p:cNvPr id="36869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263"/>
            <a:ext cx="410527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93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Arial" charset="0"/>
                <a:cs typeface="Arial" charset="0"/>
              </a:rPr>
              <a:t>Humanitær støtte</a:t>
            </a:r>
            <a:endParaRPr lang="nb-NO" dirty="0" smtClean="0">
              <a:latin typeface="Arial" charset="0"/>
              <a:cs typeface="Arial" charset="0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427985" y="1268760"/>
            <a:ext cx="4536504" cy="279140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dirty="0" err="1" smtClean="0">
                <a:latin typeface="Arial" charset="0"/>
                <a:cs typeface="Arial" charset="0"/>
              </a:rPr>
              <a:t>Funksjonshemmede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er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nevnt</a:t>
            </a:r>
            <a:r>
              <a:rPr lang="en-GB" dirty="0" smtClean="0">
                <a:latin typeface="Arial" charset="0"/>
                <a:cs typeface="Arial" charset="0"/>
              </a:rPr>
              <a:t> i Norges </a:t>
            </a:r>
            <a:r>
              <a:rPr lang="en-GB" dirty="0" err="1" smtClean="0">
                <a:latin typeface="Arial" charset="0"/>
                <a:cs typeface="Arial" charset="0"/>
              </a:rPr>
              <a:t>Humanitære</a:t>
            </a:r>
            <a:r>
              <a:rPr lang="en-GB" dirty="0" smtClean="0">
                <a:latin typeface="Arial" charset="0"/>
                <a:cs typeface="Arial" charset="0"/>
              </a:rPr>
              <a:t> Policy </a:t>
            </a:r>
            <a:r>
              <a:rPr lang="en-GB" dirty="0" err="1" smtClean="0">
                <a:latin typeface="Arial" charset="0"/>
                <a:cs typeface="Arial" charset="0"/>
              </a:rPr>
              <a:t>som</a:t>
            </a:r>
            <a:r>
              <a:rPr lang="en-GB" dirty="0" smtClean="0">
                <a:latin typeface="Arial" charset="0"/>
                <a:cs typeface="Arial" charset="0"/>
              </a:rPr>
              <a:t> eh </a:t>
            </a:r>
            <a:r>
              <a:rPr lang="en-GB" dirty="0" err="1" smtClean="0">
                <a:latin typeface="Arial" charset="0"/>
                <a:cs typeface="Arial" charset="0"/>
              </a:rPr>
              <a:t>målgruppe</a:t>
            </a:r>
            <a:r>
              <a:rPr lang="en-GB" dirty="0" smtClean="0">
                <a:latin typeface="Arial" charset="0"/>
                <a:cs typeface="Arial" charset="0"/>
              </a:rPr>
              <a:t>.</a:t>
            </a:r>
          </a:p>
          <a:p>
            <a:pPr>
              <a:defRPr/>
            </a:pPr>
            <a:r>
              <a:rPr lang="en-GB" dirty="0" err="1" smtClean="0">
                <a:latin typeface="Arial" charset="0"/>
                <a:cs typeface="Arial" charset="0"/>
              </a:rPr>
              <a:t>Svakt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cs typeface="Arial" charset="0"/>
              </a:rPr>
              <a:t>dokumenterte</a:t>
            </a:r>
            <a:r>
              <a:rPr lang="en-GB" dirty="0" smtClean="0">
                <a:latin typeface="Arial" charset="0"/>
                <a:cs typeface="Arial" charset="0"/>
              </a:rPr>
              <a:t> r</a:t>
            </a:r>
            <a:r>
              <a:rPr lang="nb-NO" dirty="0" err="1" smtClean="0">
                <a:latin typeface="Arial" pitchFamily="34" charset="0"/>
                <a:cs typeface="Arial" pitchFamily="34" charset="0"/>
              </a:rPr>
              <a:t>esultatene</a:t>
            </a:r>
            <a:r>
              <a:rPr lang="nb-NO" dirty="0" smtClean="0">
                <a:latin typeface="Arial" pitchFamily="34" charset="0"/>
                <a:cs typeface="Arial" pitchFamily="34" charset="0"/>
              </a:rPr>
              <a:t> av inkludering, ikke spesifikke data.</a:t>
            </a:r>
            <a:endParaRPr lang="nb-N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125303" cy="264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539552" y="4221088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nb-NO" sz="2800" dirty="0" smtClean="0">
                <a:latin typeface="Arial" pitchFamily="34" charset="0"/>
                <a:cs typeface="Arial" pitchFamily="34" charset="0"/>
              </a:rPr>
              <a:t>Direkte støtte: Ofre </a:t>
            </a:r>
            <a:r>
              <a:rPr lang="nb-NO" sz="2800" dirty="0">
                <a:latin typeface="Arial" pitchFamily="34" charset="0"/>
                <a:cs typeface="Arial" pitchFamily="34" charset="0"/>
              </a:rPr>
              <a:t>for </a:t>
            </a:r>
            <a:r>
              <a:rPr lang="nb-NO" sz="2800" dirty="0" smtClean="0">
                <a:latin typeface="Arial" pitchFamily="34" charset="0"/>
                <a:cs typeface="Arial" pitchFamily="34" charset="0"/>
              </a:rPr>
              <a:t>landminer, klaseammunisjon, håndvåpen </a:t>
            </a:r>
            <a:r>
              <a:rPr lang="nb-NO" sz="2800" dirty="0">
                <a:latin typeface="Arial" pitchFamily="34" charset="0"/>
                <a:cs typeface="Arial" pitchFamily="34" charset="0"/>
              </a:rPr>
              <a:t>har fått medisinsk behandling og hjelp til å finne jobber. Mange av </a:t>
            </a:r>
            <a:r>
              <a:rPr lang="nb-NO" sz="2800" dirty="0" smtClean="0">
                <a:latin typeface="Arial" pitchFamily="34" charset="0"/>
                <a:cs typeface="Arial" pitchFamily="34" charset="0"/>
              </a:rPr>
              <a:t>som </a:t>
            </a:r>
            <a:r>
              <a:rPr lang="nb-NO" sz="2800" dirty="0">
                <a:latin typeface="Arial" pitchFamily="34" charset="0"/>
                <a:cs typeface="Arial" pitchFamily="34" charset="0"/>
              </a:rPr>
              <a:t>har overlevd landminer er aktive i organisasjoner. Deres stemmer blir hørt i internasjonale konferanser og i FN</a:t>
            </a:r>
            <a:r>
              <a:rPr lang="nb-NO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nb-NO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9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Arial" charset="0"/>
                <a:cs typeface="Arial" charset="0"/>
              </a:rPr>
              <a:t>Likestilling</a:t>
            </a:r>
          </a:p>
        </p:txBody>
      </p:sp>
      <p:sp>
        <p:nvSpPr>
          <p:cNvPr id="30723" name="Plassholder for innhold 3"/>
          <p:cNvSpPr>
            <a:spLocks noGrp="1"/>
          </p:cNvSpPr>
          <p:nvPr>
            <p:ph sz="half" idx="2"/>
          </p:nvPr>
        </p:nvSpPr>
        <p:spPr>
          <a:xfrm>
            <a:off x="684213" y="4149725"/>
            <a:ext cx="8208962" cy="2232025"/>
          </a:xfrm>
        </p:spPr>
        <p:txBody>
          <a:bodyPr/>
          <a:lstStyle/>
          <a:p>
            <a:r>
              <a:rPr lang="nb-NO" sz="2400" dirty="0" smtClean="0">
                <a:latin typeface="Arial" pitchFamily="34" charset="0"/>
                <a:cs typeface="Arial" pitchFamily="34" charset="0"/>
              </a:rPr>
              <a:t>Norges innsats for kvinners rettigheter ført til flere kvinner i </a:t>
            </a:r>
            <a:r>
              <a:rPr lang="nb-NO" sz="2400" dirty="0" err="1" smtClean="0">
                <a:latin typeface="Arial" pitchFamily="34" charset="0"/>
                <a:cs typeface="Arial" pitchFamily="34" charset="0"/>
              </a:rPr>
              <a:t>DPOene</a:t>
            </a:r>
            <a:r>
              <a:rPr lang="nb-NO" sz="2400" dirty="0" smtClean="0">
                <a:latin typeface="Arial" pitchFamily="34" charset="0"/>
                <a:cs typeface="Arial" pitchFamily="34" charset="0"/>
              </a:rPr>
              <a:t>, høyere bevissthet (Nepal, Uganda). </a:t>
            </a:r>
          </a:p>
          <a:p>
            <a:r>
              <a:rPr lang="nb-NO" sz="2400" dirty="0" smtClean="0">
                <a:latin typeface="Arial" pitchFamily="34" charset="0"/>
                <a:cs typeface="Arial" pitchFamily="34" charset="0"/>
              </a:rPr>
              <a:t>Likevel </a:t>
            </a:r>
            <a:r>
              <a:rPr lang="nb-NO" sz="2400" dirty="0">
                <a:latin typeface="Arial" pitchFamily="34" charset="0"/>
                <a:cs typeface="Arial" pitchFamily="34" charset="0"/>
              </a:rPr>
              <a:t>er kvinner </a:t>
            </a:r>
            <a:r>
              <a:rPr lang="nb-NO" sz="2400" dirty="0" smtClean="0">
                <a:latin typeface="Arial" pitchFamily="34" charset="0"/>
                <a:cs typeface="Arial" pitchFamily="34" charset="0"/>
              </a:rPr>
              <a:t>og </a:t>
            </a:r>
            <a:r>
              <a:rPr lang="nb-NO" sz="2400" dirty="0">
                <a:latin typeface="Arial" pitchFamily="34" charset="0"/>
                <a:cs typeface="Arial" pitchFamily="34" charset="0"/>
              </a:rPr>
              <a:t>jenter med </a:t>
            </a:r>
            <a:r>
              <a:rPr lang="nb-NO" sz="2400" dirty="0" smtClean="0">
                <a:latin typeface="Arial" pitchFamily="34" charset="0"/>
                <a:cs typeface="Arial" pitchFamily="34" charset="0"/>
              </a:rPr>
              <a:t>funksjonsnedsettelser marginalisert </a:t>
            </a:r>
            <a:r>
              <a:rPr lang="nb-NO" sz="2400" dirty="0">
                <a:latin typeface="Arial" pitchFamily="34" charset="0"/>
                <a:cs typeface="Arial" pitchFamily="34" charset="0"/>
              </a:rPr>
              <a:t>innen </a:t>
            </a:r>
            <a:r>
              <a:rPr lang="nb-NO" sz="2400" dirty="0" err="1" smtClean="0">
                <a:latin typeface="Arial" pitchFamily="34" charset="0"/>
                <a:cs typeface="Arial" pitchFamily="34" charset="0"/>
              </a:rPr>
              <a:t>DPOer</a:t>
            </a:r>
            <a:r>
              <a:rPr lang="nb-NO" sz="2400" dirty="0" smtClean="0">
                <a:latin typeface="Arial" pitchFamily="34" charset="0"/>
                <a:cs typeface="Arial" pitchFamily="34" charset="0"/>
              </a:rPr>
              <a:t> og </a:t>
            </a:r>
            <a:r>
              <a:rPr lang="nb-NO" sz="2400" dirty="0">
                <a:latin typeface="Arial" pitchFamily="34" charset="0"/>
                <a:cs typeface="Arial" pitchFamily="34" charset="0"/>
              </a:rPr>
              <a:t>innenfor generelle </a:t>
            </a:r>
            <a:r>
              <a:rPr lang="nb-NO" sz="2400" dirty="0" smtClean="0">
                <a:latin typeface="Arial" pitchFamily="34" charset="0"/>
                <a:cs typeface="Arial" pitchFamily="34" charset="0"/>
              </a:rPr>
              <a:t>likestillingstiltak (inkludert GBV som kan føre til funksjonshemming).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24075" y="1268413"/>
            <a:ext cx="4827588" cy="27273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Presentasjonen</a:t>
            </a:r>
          </a:p>
        </p:txBody>
      </p:sp>
      <p:sp>
        <p:nvSpPr>
          <p:cNvPr id="9219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nb-NO" dirty="0" smtClean="0">
                <a:latin typeface="Arial" charset="0"/>
                <a:cs typeface="Arial" charset="0"/>
              </a:rPr>
              <a:t>Teamet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nb-NO" dirty="0" smtClean="0">
                <a:latin typeface="Arial" charset="0"/>
                <a:cs typeface="Arial" charset="0"/>
              </a:rPr>
              <a:t>Bakgrunn/målsetting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nb-NO" dirty="0" smtClean="0">
                <a:latin typeface="Arial" charset="0"/>
                <a:cs typeface="Arial" charset="0"/>
              </a:rPr>
              <a:t>Metode  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nb-NO" dirty="0" smtClean="0">
                <a:latin typeface="Arial" charset="0"/>
                <a:cs typeface="Arial" charset="0"/>
              </a:rPr>
              <a:t>Hovedfunn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nb-NO" dirty="0" smtClean="0">
                <a:latin typeface="Arial" charset="0"/>
                <a:cs typeface="Arial" charset="0"/>
              </a:rPr>
              <a:t>Konklusjoner og anbefalinger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nb-NO" dirty="0" smtClean="0">
                <a:latin typeface="Arial" charset="0"/>
                <a:cs typeface="Arial" charset="0"/>
              </a:rPr>
              <a:t>Oppsummering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Arial" charset="0"/>
                <a:cs typeface="Arial" charset="0"/>
              </a:rPr>
              <a:t>Forskning, statistikk, kunnskap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0" y="1484785"/>
            <a:ext cx="4320480" cy="316835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500" dirty="0" err="1">
                <a:latin typeface="Arial" pitchFamily="34" charset="0"/>
                <a:cs typeface="Arial" pitchFamily="34" charset="0"/>
              </a:rPr>
              <a:t>Norge</a:t>
            </a:r>
            <a:r>
              <a:rPr lang="en-GB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støttet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forskning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GB" sz="2500" dirty="0">
                <a:latin typeface="Arial" pitchFamily="34" charset="0"/>
                <a:cs typeface="Arial" pitchFamily="34" charset="0"/>
              </a:rPr>
              <a:t>og 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kunnskapsutvikling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 via </a:t>
            </a:r>
            <a:r>
              <a:rPr lang="en-GB" sz="2500" dirty="0" err="1">
                <a:latin typeface="Arial" pitchFamily="34" charset="0"/>
                <a:cs typeface="Arial" pitchFamily="34" charset="0"/>
              </a:rPr>
              <a:t>Verdensbanken</a:t>
            </a:r>
            <a:r>
              <a:rPr lang="en-GB" sz="25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Univ. </a:t>
            </a:r>
            <a:r>
              <a:rPr lang="en-GB" sz="2500" dirty="0">
                <a:latin typeface="Arial" pitchFamily="34" charset="0"/>
                <a:cs typeface="Arial" pitchFamily="34" charset="0"/>
              </a:rPr>
              <a:t>og </a:t>
            </a:r>
            <a:r>
              <a:rPr lang="en-GB" sz="2500" dirty="0" err="1">
                <a:latin typeface="Arial" pitchFamily="34" charset="0"/>
                <a:cs typeface="Arial" pitchFamily="34" charset="0"/>
              </a:rPr>
              <a:t>nasjonalt</a:t>
            </a:r>
            <a:r>
              <a:rPr lang="en-GB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nivå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defRPr/>
            </a:pP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Levekårsundersøkelser</a:t>
            </a:r>
            <a:endParaRPr lang="en-GB" sz="25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Statistikk</a:t>
            </a:r>
            <a:endParaRPr lang="en-GB" sz="25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Kompetansebygging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av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lærere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 (SIU).</a:t>
            </a:r>
            <a:endParaRPr lang="nb-NO" sz="2500" dirty="0"/>
          </a:p>
        </p:txBody>
      </p:sp>
      <p:pic>
        <p:nvPicPr>
          <p:cNvPr id="34820" name="Plassholder for innhold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556792"/>
            <a:ext cx="4283968" cy="2932596"/>
          </a:xfrm>
        </p:spPr>
      </p:pic>
      <p:sp>
        <p:nvSpPr>
          <p:cNvPr id="5" name="Rektangel 4"/>
          <p:cNvSpPr/>
          <p:nvPr/>
        </p:nvSpPr>
        <p:spPr>
          <a:xfrm>
            <a:off x="323528" y="5085184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nb-NO" sz="2800" dirty="0" smtClean="0">
                <a:latin typeface="Arial" pitchFamily="34" charset="0"/>
                <a:cs typeface="Arial" pitchFamily="34" charset="0"/>
              </a:rPr>
              <a:t>Svakhet at mye av forskningen ikke er kjent og ikke brukt strategisk i påvirkningsarbeid og til videre programmering. </a:t>
            </a:r>
            <a:endParaRPr lang="nb-NO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tel 1"/>
          <p:cNvSpPr>
            <a:spLocks noGrp="1"/>
          </p:cNvSpPr>
          <p:nvPr>
            <p:ph type="ctrTitle"/>
          </p:nvPr>
        </p:nvSpPr>
        <p:spPr>
          <a:xfrm>
            <a:off x="685800" y="1052513"/>
            <a:ext cx="7772400" cy="4681537"/>
          </a:xfrm>
        </p:spPr>
        <p:txBody>
          <a:bodyPr/>
          <a:lstStyle/>
          <a:p>
            <a:r>
              <a:rPr lang="nb-NO" sz="4800" dirty="0" smtClean="0">
                <a:latin typeface="Arial" charset="0"/>
                <a:cs typeface="Arial" charset="0"/>
              </a:rPr>
              <a:t>Konklusjoner og anbefalinger</a:t>
            </a:r>
            <a:endParaRPr lang="nb-NO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Arial" charset="0"/>
                <a:cs typeface="Arial" charset="0"/>
              </a:rPr>
              <a:t>Hovedkonklusjoner</a:t>
            </a:r>
          </a:p>
        </p:txBody>
      </p:sp>
      <p:sp>
        <p:nvSpPr>
          <p:cNvPr id="21507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Arial" charset="0"/>
                <a:cs typeface="Arial" charset="0"/>
              </a:rPr>
              <a:t>Evalueringen fant at Norge bare i </a:t>
            </a:r>
            <a:r>
              <a:rPr lang="nb-NO" dirty="0" smtClean="0">
                <a:latin typeface="Arial" charset="0"/>
                <a:cs typeface="Arial" charset="0"/>
              </a:rPr>
              <a:t>en begrenset </a:t>
            </a:r>
            <a:r>
              <a:rPr lang="nb-NO" dirty="0">
                <a:latin typeface="Arial" charset="0"/>
                <a:cs typeface="Arial" charset="0"/>
              </a:rPr>
              <a:t>grad </a:t>
            </a:r>
            <a:r>
              <a:rPr lang="nb-NO" dirty="0" smtClean="0">
                <a:latin typeface="Arial" charset="0"/>
                <a:cs typeface="Arial" charset="0"/>
              </a:rPr>
              <a:t>har fremmet </a:t>
            </a:r>
            <a:r>
              <a:rPr lang="nb-NO" dirty="0">
                <a:latin typeface="Arial" charset="0"/>
                <a:cs typeface="Arial" charset="0"/>
              </a:rPr>
              <a:t>funksjonshemming som et menneskerettighetsspørsmål siden </a:t>
            </a:r>
            <a:r>
              <a:rPr lang="nb-NO" dirty="0" smtClean="0">
                <a:latin typeface="Arial" charset="0"/>
                <a:cs typeface="Arial" charset="0"/>
              </a:rPr>
              <a:t>2002.</a:t>
            </a:r>
          </a:p>
          <a:p>
            <a:r>
              <a:rPr lang="nb-NO" dirty="0" smtClean="0">
                <a:latin typeface="Arial" charset="0"/>
                <a:cs typeface="Arial" charset="0"/>
              </a:rPr>
              <a:t>Inkludering av funksjonshemmede </a:t>
            </a:r>
            <a:r>
              <a:rPr lang="nb-NO" dirty="0">
                <a:latin typeface="Arial" charset="0"/>
                <a:cs typeface="Arial" charset="0"/>
              </a:rPr>
              <a:t>har ikke vært bevisst gjennomført til tross for </a:t>
            </a:r>
            <a:r>
              <a:rPr lang="nb-NO" dirty="0" smtClean="0">
                <a:latin typeface="Arial" charset="0"/>
                <a:cs typeface="Arial" charset="0"/>
              </a:rPr>
              <a:t>vedtaket fra Stortinget, Policyen og </a:t>
            </a:r>
            <a:r>
              <a:rPr lang="nb-NO" dirty="0">
                <a:latin typeface="Arial" charset="0"/>
                <a:cs typeface="Arial" charset="0"/>
              </a:rPr>
              <a:t>retningslinjene</a:t>
            </a:r>
            <a:r>
              <a:rPr lang="nb-NO" dirty="0" smtClean="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>
                <a:latin typeface="Arial" charset="0"/>
                <a:cs typeface="Arial" charset="0"/>
              </a:rPr>
              <a:t>Hvorfor har ikke inkludering skjedd?</a:t>
            </a:r>
          </a:p>
        </p:txBody>
      </p:sp>
      <p:sp>
        <p:nvSpPr>
          <p:cNvPr id="24579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sz="2800" dirty="0" smtClean="0">
                <a:latin typeface="Arial" pitchFamily="34" charset="0"/>
                <a:cs typeface="Arial" pitchFamily="34" charset="0"/>
              </a:rPr>
              <a:t>Manglende politisk prioritering.</a:t>
            </a:r>
          </a:p>
          <a:p>
            <a:r>
              <a:rPr lang="nb-NO" sz="2800" dirty="0" smtClean="0">
                <a:latin typeface="Arial" pitchFamily="34" charset="0"/>
                <a:cs typeface="Arial" pitchFamily="34" charset="0"/>
              </a:rPr>
              <a:t>Begrepet </a:t>
            </a:r>
            <a:r>
              <a:rPr lang="nb-NO" sz="2800" dirty="0" err="1" smtClean="0">
                <a:latin typeface="Arial" pitchFamily="34" charset="0"/>
                <a:cs typeface="Arial" pitchFamily="34" charset="0"/>
              </a:rPr>
              <a:t>mainstreaming</a:t>
            </a:r>
            <a:r>
              <a:rPr lang="nb-NO" sz="2800" dirty="0" smtClean="0">
                <a:latin typeface="Arial" pitchFamily="34" charset="0"/>
                <a:cs typeface="Arial" pitchFamily="34" charset="0"/>
              </a:rPr>
              <a:t>/inkludering er ikke godt forstått:</a:t>
            </a:r>
            <a:endParaRPr lang="nb-NO" sz="2800" dirty="0">
              <a:latin typeface="Arial" pitchFamily="34" charset="0"/>
              <a:cs typeface="Arial" pitchFamily="34" charset="0"/>
            </a:endParaRPr>
          </a:p>
          <a:p>
            <a:r>
              <a:rPr lang="nb-NO" sz="2800" dirty="0" smtClean="0">
                <a:latin typeface="Arial" pitchFamily="34" charset="0"/>
                <a:cs typeface="Arial" pitchFamily="34" charset="0"/>
              </a:rPr>
              <a:t>Holdninger om at det er dyrt og vanskelig å </a:t>
            </a:r>
            <a:r>
              <a:rPr lang="nb-NO" sz="2800" dirty="0">
                <a:latin typeface="Arial" pitchFamily="34" charset="0"/>
                <a:cs typeface="Arial" pitchFamily="34" charset="0"/>
              </a:rPr>
              <a:t>inkludere personer med nedsatt funksjonsevne.</a:t>
            </a:r>
          </a:p>
          <a:p>
            <a:r>
              <a:rPr lang="nb-NO" sz="2800" dirty="0" smtClean="0">
                <a:latin typeface="Arial" pitchFamily="34" charset="0"/>
                <a:cs typeface="Arial" pitchFamily="34" charset="0"/>
              </a:rPr>
              <a:t>Manglende forståelse for sammenhengen mellom fattigdomsreduksjon og funksjonshemming.</a:t>
            </a:r>
            <a:endParaRPr lang="nb-NO" sz="2800" dirty="0">
              <a:latin typeface="Arial" pitchFamily="34" charset="0"/>
              <a:cs typeface="Arial" pitchFamily="34" charset="0"/>
            </a:endParaRPr>
          </a:p>
          <a:p>
            <a:r>
              <a:rPr lang="nb-NO" sz="2800" dirty="0" smtClean="0">
                <a:latin typeface="Arial" pitchFamily="34" charset="0"/>
                <a:cs typeface="Arial" pitchFamily="34" charset="0"/>
              </a:rPr>
              <a:t>Funksjonshemming sett på som et medisinsk problem, ikke et menneskerettighetsspørsmål der samfunnets hindringer er det største problemet.</a:t>
            </a:r>
            <a:endParaRPr lang="nb-NO" sz="2800" dirty="0">
              <a:latin typeface="Arial" pitchFamily="34" charset="0"/>
              <a:cs typeface="Arial" pitchFamily="34" charset="0"/>
            </a:endParaRPr>
          </a:p>
          <a:p>
            <a:r>
              <a:rPr lang="nb-NO" sz="2800" dirty="0" smtClean="0">
                <a:latin typeface="Arial" pitchFamily="34" charset="0"/>
                <a:cs typeface="Arial" pitchFamily="34" charset="0"/>
              </a:rPr>
              <a:t>Svake funksjonshemmedes organisasjoner.</a:t>
            </a:r>
          </a:p>
          <a:p>
            <a:r>
              <a:rPr lang="nb-NO" sz="2800" dirty="0" smtClean="0">
                <a:latin typeface="Arial" pitchFamily="34" charset="0"/>
                <a:cs typeface="Arial" pitchFamily="34" charset="0"/>
              </a:rPr>
              <a:t>Mottakerorientering.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latin typeface="Arial" charset="0"/>
                <a:cs typeface="Arial" charset="0"/>
              </a:rPr>
              <a:t>Anbefalinger - UD</a:t>
            </a:r>
          </a:p>
        </p:txBody>
      </p:sp>
      <p:sp>
        <p:nvSpPr>
          <p:cNvPr id="27651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0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nb-NO" sz="4000" dirty="0" smtClean="0">
                <a:latin typeface="Arial" pitchFamily="34" charset="0"/>
                <a:cs typeface="Arial" pitchFamily="34" charset="0"/>
              </a:rPr>
              <a:t>1.Vedta inkludering av funksjonshemmede </a:t>
            </a:r>
            <a:r>
              <a:rPr lang="nb-NO" sz="4000" dirty="0">
                <a:latin typeface="Arial" pitchFamily="34" charset="0"/>
                <a:cs typeface="Arial" pitchFamily="34" charset="0"/>
              </a:rPr>
              <a:t>som </a:t>
            </a:r>
            <a:r>
              <a:rPr lang="nb-NO" sz="4000" dirty="0" smtClean="0">
                <a:latin typeface="Arial" pitchFamily="34" charset="0"/>
                <a:cs typeface="Arial" pitchFamily="34" charset="0"/>
              </a:rPr>
              <a:t>et </a:t>
            </a:r>
            <a:r>
              <a:rPr lang="nb-NO" sz="4000" b="1" dirty="0" smtClean="0">
                <a:latin typeface="Arial" pitchFamily="34" charset="0"/>
                <a:cs typeface="Arial" pitchFamily="34" charset="0"/>
              </a:rPr>
              <a:t>menneskerettighet</a:t>
            </a:r>
            <a:r>
              <a:rPr lang="nb-NO" sz="4000" dirty="0" smtClean="0">
                <a:latin typeface="Arial" pitchFamily="34" charset="0"/>
                <a:cs typeface="Arial" pitchFamily="34" charset="0"/>
              </a:rPr>
              <a:t>sspørsmål:</a:t>
            </a:r>
          </a:p>
          <a:p>
            <a:pPr>
              <a:defRPr/>
            </a:pPr>
            <a:r>
              <a:rPr lang="nb-NO" sz="4000" dirty="0" smtClean="0">
                <a:latin typeface="Arial" pitchFamily="34" charset="0"/>
                <a:cs typeface="Arial" pitchFamily="34" charset="0"/>
              </a:rPr>
              <a:t>Bruke erfaringene fra likestillingsarbeidet.</a:t>
            </a:r>
          </a:p>
          <a:p>
            <a:pPr>
              <a:defRPr/>
            </a:pPr>
            <a:r>
              <a:rPr lang="nb-NO" sz="4000" dirty="0" smtClean="0">
                <a:latin typeface="Arial" pitchFamily="34" charset="0"/>
                <a:cs typeface="Arial" pitchFamily="34" charset="0"/>
              </a:rPr>
              <a:t>Bruke </a:t>
            </a:r>
            <a:r>
              <a:rPr lang="nb-NO" sz="4000" dirty="0">
                <a:latin typeface="Arial" pitchFamily="34" charset="0"/>
                <a:cs typeface="Arial" pitchFamily="34" charset="0"/>
              </a:rPr>
              <a:t>tildelingsbrev til ambassadene, direktoratene (Norad, Fredskorpset</a:t>
            </a:r>
            <a:r>
              <a:rPr lang="nb-NO" sz="4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defRPr/>
            </a:pPr>
            <a:r>
              <a:rPr lang="nb-NO" sz="4000" dirty="0" smtClean="0">
                <a:latin typeface="Arial" pitchFamily="34" charset="0"/>
                <a:cs typeface="Arial" pitchFamily="34" charset="0"/>
              </a:rPr>
              <a:t>Styrke </a:t>
            </a:r>
            <a:r>
              <a:rPr lang="nb-NO" sz="4000" dirty="0" err="1" smtClean="0">
                <a:latin typeface="Arial" pitchFamily="34" charset="0"/>
                <a:cs typeface="Arial" pitchFamily="34" charset="0"/>
              </a:rPr>
              <a:t>DPOers</a:t>
            </a:r>
            <a:r>
              <a:rPr lang="nb-NO" sz="4000" dirty="0" smtClean="0">
                <a:latin typeface="Arial" pitchFamily="34" charset="0"/>
                <a:cs typeface="Arial" pitchFamily="34" charset="0"/>
              </a:rPr>
              <a:t> kapasitet </a:t>
            </a:r>
            <a:r>
              <a:rPr lang="nb-NO" sz="4000" dirty="0">
                <a:latin typeface="Arial" pitchFamily="34" charset="0"/>
                <a:cs typeface="Arial" pitchFamily="34" charset="0"/>
              </a:rPr>
              <a:t>som del av støtte til menneskerettighetsforkjempere</a:t>
            </a:r>
            <a:r>
              <a:rPr lang="nb-NO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nb-NO" sz="4000" dirty="0" smtClean="0">
                <a:latin typeface="Arial" pitchFamily="34" charset="0"/>
                <a:cs typeface="Arial" pitchFamily="34" charset="0"/>
              </a:rPr>
              <a:t>Gjeninnføre </a:t>
            </a:r>
            <a:r>
              <a:rPr lang="nb-NO" sz="4000" dirty="0">
                <a:latin typeface="Arial" pitchFamily="34" charset="0"/>
                <a:cs typeface="Arial" pitchFamily="34" charset="0"/>
              </a:rPr>
              <a:t>markøren for funksjonshemming i </a:t>
            </a:r>
            <a:r>
              <a:rPr lang="nb-NO" sz="4000" dirty="0" smtClean="0">
                <a:latin typeface="Arial" pitchFamily="34" charset="0"/>
                <a:cs typeface="Arial" pitchFamily="34" charset="0"/>
              </a:rPr>
              <a:t>statistikkdatabasen.</a:t>
            </a:r>
            <a:endParaRPr lang="nb-NO" sz="4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nb-NO" sz="4000" b="1" dirty="0" err="1"/>
              <a:t>DPOs</a:t>
            </a:r>
            <a:r>
              <a:rPr lang="nb-NO" sz="4000" b="1" dirty="0"/>
              <a:t> må alltid konsulteres som strategiske partnere i planlegging og evaluering</a:t>
            </a:r>
            <a:r>
              <a:rPr lang="nb-NO" sz="4000" b="1" dirty="0" smtClean="0"/>
              <a:t>.</a:t>
            </a:r>
            <a:endParaRPr lang="nb-NO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27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Anbefalinger – UD/Norad</a:t>
            </a:r>
          </a:p>
        </p:txBody>
      </p:sp>
      <p:sp>
        <p:nvSpPr>
          <p:cNvPr id="27651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0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nb-NO" sz="3600" dirty="0" smtClean="0">
                <a:latin typeface="Arial" pitchFamily="34" charset="0"/>
                <a:cs typeface="Arial" pitchFamily="34" charset="0"/>
              </a:rPr>
              <a:t>2. Fortsatt gi støtte til </a:t>
            </a:r>
            <a:r>
              <a:rPr lang="nb-NO" sz="3600" b="1" dirty="0" smtClean="0">
                <a:latin typeface="Arial" pitchFamily="34" charset="0"/>
                <a:cs typeface="Arial" pitchFamily="34" charset="0"/>
              </a:rPr>
              <a:t>tjenesteytende</a:t>
            </a:r>
            <a:r>
              <a:rPr lang="nb-NO" sz="3600" dirty="0" smtClean="0">
                <a:latin typeface="Arial" pitchFamily="34" charset="0"/>
                <a:cs typeface="Arial" pitchFamily="34" charset="0"/>
              </a:rPr>
              <a:t> prosjekter, men se til at nasjonale </a:t>
            </a:r>
            <a:r>
              <a:rPr lang="nb-NO" sz="3600" dirty="0">
                <a:latin typeface="Arial" pitchFamily="34" charset="0"/>
                <a:cs typeface="Arial" pitchFamily="34" charset="0"/>
              </a:rPr>
              <a:t>myndigheter </a:t>
            </a:r>
            <a:r>
              <a:rPr lang="nb-NO" sz="3600" dirty="0" smtClean="0">
                <a:latin typeface="Arial" pitchFamily="34" charset="0"/>
                <a:cs typeface="Arial" pitchFamily="34" charset="0"/>
              </a:rPr>
              <a:t>tar ansvar på lengre sikt.</a:t>
            </a:r>
          </a:p>
          <a:p>
            <a:pPr marL="0" indent="0">
              <a:buNone/>
              <a:defRPr/>
            </a:pPr>
            <a:endParaRPr lang="nb-NO" sz="3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nb-NO" sz="36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nb-NO" sz="3600" dirty="0">
                <a:latin typeface="Arial" pitchFamily="34" charset="0"/>
                <a:cs typeface="Arial" pitchFamily="34" charset="0"/>
              </a:rPr>
              <a:t>. Bruke Norges unike erfaring med </a:t>
            </a:r>
            <a:r>
              <a:rPr lang="nb-NO" sz="3600" b="1" dirty="0" smtClean="0">
                <a:latin typeface="Arial" pitchFamily="34" charset="0"/>
                <a:cs typeface="Arial" pitchFamily="34" charset="0"/>
              </a:rPr>
              <a:t>landmine ofre </a:t>
            </a:r>
            <a:r>
              <a:rPr lang="nb-NO" sz="3600" dirty="0" smtClean="0">
                <a:latin typeface="Arial" pitchFamily="34" charset="0"/>
                <a:cs typeface="Arial" pitchFamily="34" charset="0"/>
              </a:rPr>
              <a:t>og gi samme støtte til arbeid </a:t>
            </a:r>
            <a:r>
              <a:rPr lang="nb-NO" sz="3600" dirty="0">
                <a:latin typeface="Arial" pitchFamily="34" charset="0"/>
                <a:cs typeface="Arial" pitchFamily="34" charset="0"/>
              </a:rPr>
              <a:t>med </a:t>
            </a:r>
            <a:r>
              <a:rPr lang="nb-NO" sz="3600" dirty="0" err="1" smtClean="0">
                <a:latin typeface="Arial" pitchFamily="34" charset="0"/>
                <a:cs typeface="Arial" pitchFamily="34" charset="0"/>
              </a:rPr>
              <a:t>DPOer</a:t>
            </a:r>
            <a:r>
              <a:rPr lang="nb-NO" sz="3600" dirty="0" smtClean="0">
                <a:latin typeface="Arial" pitchFamily="34" charset="0"/>
                <a:cs typeface="Arial" pitchFamily="34" charset="0"/>
              </a:rPr>
              <a:t>. Evaluere/dokumentere resultater av inkludering i humanitære prosjekter.</a:t>
            </a:r>
          </a:p>
          <a:p>
            <a:pPr marL="0" indent="0">
              <a:buNone/>
              <a:defRPr/>
            </a:pPr>
            <a:endParaRPr lang="nb-NO" sz="3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nb-NO" sz="36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nb-NO" sz="3600" dirty="0">
                <a:latin typeface="Arial" pitchFamily="34" charset="0"/>
                <a:cs typeface="Arial" pitchFamily="34" charset="0"/>
              </a:rPr>
              <a:t>. </a:t>
            </a:r>
            <a:r>
              <a:rPr lang="nb-NO" sz="3600" b="1" dirty="0">
                <a:latin typeface="Arial" pitchFamily="34" charset="0"/>
                <a:cs typeface="Arial" pitchFamily="34" charset="0"/>
              </a:rPr>
              <a:t>Utdanning</a:t>
            </a:r>
            <a:r>
              <a:rPr lang="nb-NO" sz="3600" dirty="0">
                <a:latin typeface="Arial" pitchFamily="34" charset="0"/>
                <a:cs typeface="Arial" pitchFamily="34" charset="0"/>
              </a:rPr>
              <a:t> prioritet: øremerke finansieringen for inkludering av barn med funksjons-nedsettelser, lærerutdanning og holdningskampanjer.</a:t>
            </a:r>
          </a:p>
          <a:p>
            <a:pPr marL="0" indent="0">
              <a:buNone/>
              <a:defRPr/>
            </a:pPr>
            <a:endParaRPr lang="nb-NO" sz="3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nb-NO" sz="3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35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Anbefalinger – UD/Norad</a:t>
            </a:r>
            <a:endParaRPr lang="sv-SE" dirty="0" smtClean="0">
              <a:latin typeface="Arial" charset="0"/>
              <a:cs typeface="Arial" charset="0"/>
            </a:endParaRPr>
          </a:p>
        </p:txBody>
      </p:sp>
      <p:sp>
        <p:nvSpPr>
          <p:cNvPr id="37891" name="Platshållare för innehåll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511246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nb-NO" sz="2800" dirty="0" smtClean="0">
                <a:latin typeface="Arial" pitchFamily="34" charset="0"/>
                <a:cs typeface="Arial" pitchFamily="34" charset="0"/>
              </a:rPr>
              <a:t>5. Inkludere funksjonshemming </a:t>
            </a:r>
            <a:r>
              <a:rPr lang="nb-NO" sz="2800" dirty="0">
                <a:latin typeface="Arial" pitchFamily="34" charset="0"/>
                <a:cs typeface="Arial" pitchFamily="34" charset="0"/>
              </a:rPr>
              <a:t>innenfor </a:t>
            </a:r>
            <a:r>
              <a:rPr lang="nb-NO" sz="2800" b="1" dirty="0">
                <a:latin typeface="Arial" pitchFamily="34" charset="0"/>
                <a:cs typeface="Arial" pitchFamily="34" charset="0"/>
              </a:rPr>
              <a:t>kvinners rettigheter og </a:t>
            </a:r>
            <a:r>
              <a:rPr lang="nb-NO" sz="2800" b="1" dirty="0" smtClean="0">
                <a:latin typeface="Arial" pitchFamily="34" charset="0"/>
                <a:cs typeface="Arial" pitchFamily="34" charset="0"/>
              </a:rPr>
              <a:t>likestilling</a:t>
            </a:r>
            <a:r>
              <a:rPr lang="nb-NO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  <a:defRPr/>
            </a:pPr>
            <a:r>
              <a:rPr lang="nb-NO" sz="2800" dirty="0" smtClean="0">
                <a:latin typeface="Arial" pitchFamily="34" charset="0"/>
                <a:cs typeface="Arial" pitchFamily="34" charset="0"/>
              </a:rPr>
              <a:t>6. Kreve </a:t>
            </a:r>
            <a:r>
              <a:rPr lang="nb-NO" sz="2800" b="1" dirty="0" smtClean="0">
                <a:latin typeface="Arial" pitchFamily="34" charset="0"/>
                <a:cs typeface="Arial" pitchFamily="34" charset="0"/>
              </a:rPr>
              <a:t>indikatorer </a:t>
            </a:r>
            <a:r>
              <a:rPr lang="nb-NO" sz="2800" dirty="0" smtClean="0">
                <a:latin typeface="Arial" pitchFamily="34" charset="0"/>
                <a:cs typeface="Arial" pitchFamily="34" charset="0"/>
              </a:rPr>
              <a:t>og rapportering på funksjonshemming i PRSP, sektorprogram. Styrke </a:t>
            </a:r>
            <a:r>
              <a:rPr lang="nb-NO" sz="2800" dirty="0">
                <a:latin typeface="Arial" pitchFamily="34" charset="0"/>
                <a:cs typeface="Arial" pitchFamily="34" charset="0"/>
              </a:rPr>
              <a:t>kapasiteten til regjeringene til å overholde sine forpliktelser iht. </a:t>
            </a:r>
            <a:r>
              <a:rPr lang="nb-NO" sz="2800" dirty="0" smtClean="0">
                <a:latin typeface="Arial" pitchFamily="34" charset="0"/>
                <a:cs typeface="Arial" pitchFamily="34" charset="0"/>
              </a:rPr>
              <a:t>Konvensjonen.</a:t>
            </a:r>
          </a:p>
          <a:p>
            <a:pPr marL="0" indent="0">
              <a:buNone/>
              <a:defRPr/>
            </a:pPr>
            <a:r>
              <a:rPr lang="nb-NO" sz="28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nb-NO" sz="2800" dirty="0">
                <a:latin typeface="Arial" pitchFamily="34" charset="0"/>
                <a:cs typeface="Arial" pitchFamily="34" charset="0"/>
              </a:rPr>
              <a:t>. Finansiere og bruke forskning mer </a:t>
            </a:r>
            <a:r>
              <a:rPr lang="nb-NO" sz="2800" b="1" dirty="0">
                <a:latin typeface="Arial" pitchFamily="34" charset="0"/>
                <a:cs typeface="Arial" pitchFamily="34" charset="0"/>
              </a:rPr>
              <a:t>strategisk</a:t>
            </a:r>
            <a:r>
              <a:rPr lang="nb-NO" sz="2800" dirty="0">
                <a:latin typeface="Arial" pitchFamily="34" charset="0"/>
                <a:cs typeface="Arial" pitchFamily="34" charset="0"/>
              </a:rPr>
              <a:t> for å oppnå bedre programmering og </a:t>
            </a:r>
            <a:r>
              <a:rPr lang="nb-NO" sz="2800" dirty="0" smtClean="0">
                <a:latin typeface="Arial" pitchFamily="34" charset="0"/>
                <a:cs typeface="Arial" pitchFamily="34" charset="0"/>
              </a:rPr>
              <a:t>resultater.</a:t>
            </a:r>
          </a:p>
          <a:p>
            <a:pPr marL="0" indent="0">
              <a:buNone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Støtte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>
                <a:latin typeface="Arial" pitchFamily="34" charset="0"/>
                <a:cs typeface="Arial" pitchFamily="34" charset="0"/>
              </a:rPr>
              <a:t>talsmannsarbeidet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til Atlas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Alliansen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og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medlemmer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/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partnere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og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bruk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dem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som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eksperter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nb-NO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nb-NO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nb-NO" sz="2800" dirty="0" smtClean="0"/>
          </a:p>
          <a:p>
            <a:pPr marL="0" indent="0">
              <a:buNone/>
              <a:defRPr/>
            </a:pPr>
            <a:endParaRPr lang="nb-NO" sz="2800" dirty="0"/>
          </a:p>
          <a:p>
            <a:pPr marL="0" indent="0">
              <a:buNone/>
              <a:defRPr/>
            </a:pPr>
            <a:endParaRPr lang="nb-NO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Arial" charset="0"/>
                <a:cs typeface="Arial" charset="0"/>
              </a:rPr>
              <a:t>Oppsummering</a:t>
            </a:r>
            <a:endParaRPr lang="nb-NO" dirty="0" smtClean="0"/>
          </a:p>
        </p:txBody>
      </p:sp>
      <p:sp>
        <p:nvSpPr>
          <p:cNvPr id="38915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</a:t>
            </a:r>
            <a:r>
              <a:rPr lang="nb-NO" dirty="0" smtClean="0"/>
              <a:t>esultatene i evalueringen peker ut to strategiske satsningsområder:</a:t>
            </a:r>
          </a:p>
          <a:p>
            <a:pPr lvl="1"/>
            <a:r>
              <a:rPr lang="nb-NO" dirty="0" smtClean="0"/>
              <a:t>Støtte </a:t>
            </a:r>
            <a:r>
              <a:rPr lang="nb-NO" dirty="0"/>
              <a:t>til </a:t>
            </a:r>
            <a:r>
              <a:rPr lang="nb-NO" b="1" dirty="0" smtClean="0"/>
              <a:t>funksjonshemmedes egne stemmer </a:t>
            </a:r>
            <a:r>
              <a:rPr lang="nb-NO" dirty="0" smtClean="0"/>
              <a:t>og organisasjoner; som MR-forkjempere, vaktbikkjer, tekniske eksperter og samarbeidspartnere.</a:t>
            </a:r>
          </a:p>
          <a:p>
            <a:pPr lvl="1"/>
            <a:r>
              <a:rPr lang="nb-NO" dirty="0" smtClean="0"/>
              <a:t>Innføre </a:t>
            </a:r>
            <a:r>
              <a:rPr lang="nb-NO" b="1" dirty="0" smtClean="0"/>
              <a:t>indikatorer </a:t>
            </a:r>
            <a:r>
              <a:rPr lang="nb-NO" dirty="0" smtClean="0"/>
              <a:t>på funksjonshemming i bistanden/humanitært for å sikre et minimum datagrunnlag for evaluere, vurdere virkning (</a:t>
            </a:r>
            <a:r>
              <a:rPr lang="nb-NO" dirty="0" err="1" smtClean="0"/>
              <a:t>impact</a:t>
            </a:r>
            <a:r>
              <a:rPr lang="nb-NO" dirty="0" smtClean="0"/>
              <a:t>) og rapportere.</a:t>
            </a:r>
            <a:endParaRPr lang="nb-NO" dirty="0"/>
          </a:p>
          <a:p>
            <a:pPr lvl="1"/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Arial" pitchFamily="34" charset="0"/>
                <a:cs typeface="Arial" pitchFamily="34" charset="0"/>
              </a:rPr>
              <a:t>Andre givere</a:t>
            </a:r>
            <a:endParaRPr lang="nb-N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latin typeface="Arial" pitchFamily="34" charset="0"/>
                <a:cs typeface="Arial" pitchFamily="34" charset="0"/>
              </a:rPr>
              <a:t>Sverige</a:t>
            </a:r>
          </a:p>
          <a:p>
            <a:r>
              <a:rPr lang="nb-NO" dirty="0" smtClean="0">
                <a:latin typeface="Arial" pitchFamily="34" charset="0"/>
                <a:cs typeface="Arial" pitchFamily="34" charset="0"/>
              </a:rPr>
              <a:t>Finland</a:t>
            </a:r>
          </a:p>
          <a:p>
            <a:r>
              <a:rPr lang="nb-NO" dirty="0" smtClean="0">
                <a:latin typeface="Arial" pitchFamily="34" charset="0"/>
                <a:cs typeface="Arial" pitchFamily="34" charset="0"/>
              </a:rPr>
              <a:t>FN</a:t>
            </a:r>
          </a:p>
          <a:p>
            <a:r>
              <a:rPr lang="nb-NO" dirty="0" smtClean="0">
                <a:latin typeface="Arial" pitchFamily="34" charset="0"/>
                <a:cs typeface="Arial" pitchFamily="34" charset="0"/>
              </a:rPr>
              <a:t>UKAid (DFID)</a:t>
            </a:r>
          </a:p>
          <a:p>
            <a:r>
              <a:rPr lang="nb-NO" dirty="0" smtClean="0">
                <a:latin typeface="Arial" pitchFamily="34" charset="0"/>
                <a:cs typeface="Arial" pitchFamily="34" charset="0"/>
              </a:rPr>
              <a:t>USAID</a:t>
            </a:r>
          </a:p>
          <a:p>
            <a:r>
              <a:rPr lang="nb-NO" dirty="0" smtClean="0">
                <a:latin typeface="Arial" pitchFamily="34" charset="0"/>
                <a:cs typeface="Arial" pitchFamily="34" charset="0"/>
              </a:rPr>
              <a:t>AusAid</a:t>
            </a:r>
          </a:p>
        </p:txBody>
      </p:sp>
    </p:spTree>
    <p:extLst>
      <p:ext uri="{BB962C8B-B14F-4D97-AF65-F5344CB8AC3E}">
        <p14:creationId xmlns:p14="http://schemas.microsoft.com/office/powerpoint/2010/main" xmlns="" val="35934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Forskningsteamet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64131715"/>
              </p:ext>
            </p:extLst>
          </p:nvPr>
        </p:nvGraphicFramePr>
        <p:xfrm>
          <a:off x="468313" y="1196975"/>
          <a:ext cx="8424864" cy="5495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16"/>
                <a:gridCol w="2106216"/>
                <a:gridCol w="2106216"/>
                <a:gridCol w="2106216"/>
              </a:tblGrid>
              <a:tr h="1079897"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latin typeface="Arial" pitchFamily="34" charset="0"/>
                          <a:cs typeface="Arial" pitchFamily="34" charset="0"/>
                        </a:rPr>
                        <a:t>Teamledere</a:t>
                      </a: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</a:p>
                    <a:p>
                      <a:r>
                        <a:rPr lang="en-GB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forskning</a:t>
                      </a:r>
                      <a:endParaRPr lang="en-GB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latin typeface="Arial" pitchFamily="34" charset="0"/>
                          <a:cs typeface="Arial" pitchFamily="34" charset="0"/>
                        </a:rPr>
                        <a:t>Landkonsulenter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latin typeface="Arial" pitchFamily="34" charset="0"/>
                          <a:cs typeface="Arial" pitchFamily="34" charset="0"/>
                        </a:rPr>
                        <a:t>Kvalitetssikring</a:t>
                      </a:r>
                      <a:r>
                        <a:rPr lang="en-GB" sz="1400" baseline="0" dirty="0" smtClean="0">
                          <a:latin typeface="Arial" pitchFamily="34" charset="0"/>
                          <a:cs typeface="Arial" pitchFamily="34" charset="0"/>
                        </a:rPr>
                        <a:t> og </a:t>
                      </a:r>
                      <a:r>
                        <a:rPr lang="en-GB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ekspertrådgivere</a:t>
                      </a:r>
                      <a:r>
                        <a:rPr lang="en-GB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latin typeface="Arial" pitchFamily="34" charset="0"/>
                          <a:cs typeface="Arial" pitchFamily="34" charset="0"/>
                        </a:rPr>
                        <a:t>Rettighetsholderne</a:t>
                      </a: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GB" sz="1400" dirty="0" err="1" smtClean="0">
                          <a:latin typeface="Arial" pitchFamily="34" charset="0"/>
                          <a:cs typeface="Arial" pitchFamily="34" charset="0"/>
                        </a:rPr>
                        <a:t>representanter</a:t>
                      </a: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400" dirty="0" err="1" smtClean="0">
                          <a:latin typeface="Arial" pitchFamily="34" charset="0"/>
                          <a:cs typeface="Arial" pitchFamily="34" charset="0"/>
                        </a:rPr>
                        <a:t>fra</a:t>
                      </a: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400" dirty="0" err="1" smtClean="0">
                          <a:latin typeface="Arial" pitchFamily="34" charset="0"/>
                          <a:cs typeface="Arial" pitchFamily="34" charset="0"/>
                        </a:rPr>
                        <a:t>funksjonshemmedes</a:t>
                      </a: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 organisasjoner 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>
                    <a:solidFill>
                      <a:schemeClr val="accent5"/>
                    </a:solidFill>
                  </a:tcPr>
                </a:tc>
              </a:tr>
              <a:tr h="1016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Nora </a:t>
                      </a:r>
                      <a:r>
                        <a:rPr lang="en-GB" sz="1600" b="1" dirty="0" smtClean="0">
                          <a:latin typeface="Arial" pitchFamily="34" charset="0"/>
                          <a:cs typeface="Arial" pitchFamily="34" charset="0"/>
                        </a:rPr>
                        <a:t>Ingdal</a:t>
                      </a:r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en-GB" sz="1600" dirty="0" err="1" smtClean="0">
                          <a:latin typeface="Arial" pitchFamily="34" charset="0"/>
                          <a:cs typeface="Arial" pitchFamily="34" charset="0"/>
                        </a:rPr>
                        <a:t>teamleder</a:t>
                      </a:r>
                      <a:endParaRPr lang="en-GB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Basil </a:t>
                      </a:r>
                      <a:r>
                        <a:rPr lang="en-GB" sz="1600" b="1" dirty="0" err="1" smtClean="0">
                          <a:latin typeface="Arial" pitchFamily="34" charset="0"/>
                          <a:cs typeface="Arial" pitchFamily="34" charset="0"/>
                        </a:rPr>
                        <a:t>Kandyomunda</a:t>
                      </a:r>
                      <a:r>
                        <a:rPr lang="en-GB" sz="16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(Uganda)</a:t>
                      </a:r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Arial" pitchFamily="34" charset="0"/>
                          <a:cs typeface="Arial" pitchFamily="34" charset="0"/>
                        </a:rPr>
                        <a:t>Guro Fjellanger </a:t>
                      </a:r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600" dirty="0" err="1" smtClean="0">
                          <a:latin typeface="Arial" pitchFamily="34" charset="0"/>
                          <a:cs typeface="Arial" pitchFamily="34" charset="0"/>
                        </a:rPr>
                        <a:t>tidl</a:t>
                      </a:r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. m</a:t>
                      </a:r>
                      <a:r>
                        <a:rPr lang="en-GB" sz="1600" baseline="0" dirty="0" smtClean="0">
                          <a:latin typeface="Arial" pitchFamily="34" charset="0"/>
                          <a:cs typeface="Arial" pitchFamily="34" charset="0"/>
                        </a:rPr>
                        <a:t>inister, lobbyist)</a:t>
                      </a:r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Arial" pitchFamily="34" charset="0"/>
                          <a:cs typeface="Arial" pitchFamily="34" charset="0"/>
                        </a:rPr>
                        <a:t>Frances </a:t>
                      </a:r>
                      <a:r>
                        <a:rPr lang="en-GB" sz="1600" b="1" dirty="0" err="1" smtClean="0">
                          <a:latin typeface="Arial" pitchFamily="34" charset="0"/>
                          <a:cs typeface="Arial" pitchFamily="34" charset="0"/>
                        </a:rPr>
                        <a:t>Candiru</a:t>
                      </a:r>
                      <a:r>
                        <a:rPr lang="en-GB" sz="16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(Uganda)</a:t>
                      </a:r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18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Annika</a:t>
                      </a:r>
                      <a:r>
                        <a:rPr lang="en-GB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Nilsson </a:t>
                      </a:r>
                      <a:r>
                        <a:rPr lang="en-GB" sz="1600" baseline="0" dirty="0" smtClean="0"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en-GB" sz="1600" dirty="0" err="1" smtClean="0">
                          <a:latin typeface="Arial" pitchFamily="34" charset="0"/>
                          <a:cs typeface="Arial" pitchFamily="34" charset="0"/>
                        </a:rPr>
                        <a:t>teamleder</a:t>
                      </a:r>
                      <a:endParaRPr lang="en-GB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Dr</a:t>
                      </a:r>
                      <a:r>
                        <a:rPr lang="en-GB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Malek</a:t>
                      </a:r>
                      <a:r>
                        <a:rPr lang="en-GB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Qutteina</a:t>
                      </a:r>
                      <a:endParaRPr lang="en-GB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600" dirty="0" err="1" smtClean="0">
                          <a:latin typeface="Arial" pitchFamily="34" charset="0"/>
                          <a:cs typeface="Arial" pitchFamily="34" charset="0"/>
                        </a:rPr>
                        <a:t>det</a:t>
                      </a:r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Arial" pitchFamily="34" charset="0"/>
                          <a:cs typeface="Arial" pitchFamily="34" charset="0"/>
                        </a:rPr>
                        <a:t>palestinske</a:t>
                      </a:r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Arial" pitchFamily="34" charset="0"/>
                          <a:cs typeface="Arial" pitchFamily="34" charset="0"/>
                        </a:rPr>
                        <a:t>området</a:t>
                      </a:r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Arial" pitchFamily="34" charset="0"/>
                          <a:cs typeface="Arial" pitchFamily="34" charset="0"/>
                        </a:rPr>
                        <a:t>Miriam</a:t>
                      </a:r>
                      <a:r>
                        <a:rPr lang="en-GB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6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Skjørten</a:t>
                      </a:r>
                      <a:r>
                        <a:rPr lang="en-GB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600" baseline="0" dirty="0" smtClean="0">
                          <a:latin typeface="Arial" pitchFamily="34" charset="0"/>
                          <a:cs typeface="Arial" pitchFamily="34" charset="0"/>
                        </a:rPr>
                        <a:t>(special education expert)</a:t>
                      </a:r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Arial" pitchFamily="34" charset="0"/>
                          <a:cs typeface="Arial" pitchFamily="34" charset="0"/>
                        </a:rPr>
                        <a:t>Ola Abu </a:t>
                      </a:r>
                      <a:r>
                        <a:rPr lang="en-GB" sz="1600" b="1" dirty="0" err="1" smtClean="0">
                          <a:latin typeface="Arial" pitchFamily="34" charset="0"/>
                          <a:cs typeface="Arial" pitchFamily="34" charset="0"/>
                        </a:rPr>
                        <a:t>Ghaib</a:t>
                      </a:r>
                      <a:r>
                        <a:rPr lang="en-GB" sz="16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600" dirty="0" err="1" smtClean="0">
                          <a:latin typeface="Arial" pitchFamily="34" charset="0"/>
                          <a:cs typeface="Arial" pitchFamily="34" charset="0"/>
                        </a:rPr>
                        <a:t>det</a:t>
                      </a:r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Arial" pitchFamily="34" charset="0"/>
                          <a:cs typeface="Arial" pitchFamily="34" charset="0"/>
                        </a:rPr>
                        <a:t>palestinske</a:t>
                      </a:r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Arial" pitchFamily="34" charset="0"/>
                          <a:cs typeface="Arial" pitchFamily="34" charset="0"/>
                        </a:rPr>
                        <a:t>området</a:t>
                      </a:r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65951">
                <a:tc>
                  <a:txBody>
                    <a:bodyPr/>
                    <a:lstStyle/>
                    <a:p>
                      <a:r>
                        <a:rPr lang="en-GB" sz="1600" baseline="0" dirty="0" smtClean="0">
                          <a:latin typeface="Arial" pitchFamily="34" charset="0"/>
                          <a:cs typeface="Arial" pitchFamily="34" charset="0"/>
                        </a:rPr>
                        <a:t>Anne </a:t>
                      </a:r>
                      <a:r>
                        <a:rPr lang="en-GB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Hertzberg – </a:t>
                      </a:r>
                      <a:r>
                        <a:rPr lang="en-GB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Afghanistan desk study</a:t>
                      </a: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Jack</a:t>
                      </a:r>
                      <a:r>
                        <a:rPr lang="en-GB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Makoko</a:t>
                      </a:r>
                      <a:r>
                        <a:rPr lang="en-GB" sz="1600" baseline="0" dirty="0" smtClean="0">
                          <a:latin typeface="Arial" pitchFamily="34" charset="0"/>
                          <a:cs typeface="Arial" pitchFamily="34" charset="0"/>
                        </a:rPr>
                        <a:t> (Malawi)</a:t>
                      </a:r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Arial" pitchFamily="34" charset="0"/>
                          <a:cs typeface="Arial" pitchFamily="34" charset="0"/>
                        </a:rPr>
                        <a:t>Ann-Marit Sæbønes </a:t>
                      </a:r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600" dirty="0" err="1" smtClean="0">
                          <a:latin typeface="Arial" pitchFamily="34" charset="0"/>
                          <a:cs typeface="Arial" pitchFamily="34" charset="0"/>
                        </a:rPr>
                        <a:t>tidl</a:t>
                      </a:r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GB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Spesialrådgiver</a:t>
                      </a:r>
                      <a:r>
                        <a:rPr lang="en-GB" sz="1600" baseline="0" dirty="0" smtClean="0">
                          <a:latin typeface="Arial" pitchFamily="34" charset="0"/>
                          <a:cs typeface="Arial" pitchFamily="34" charset="0"/>
                        </a:rPr>
                        <a:t> for F</a:t>
                      </a:r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Ns </a:t>
                      </a:r>
                      <a:r>
                        <a:rPr lang="en-GB" sz="1600" dirty="0" err="1" smtClean="0">
                          <a:latin typeface="Arial" pitchFamily="34" charset="0"/>
                          <a:cs typeface="Arial" pitchFamily="34" charset="0"/>
                        </a:rPr>
                        <a:t>Rapportør</a:t>
                      </a:r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Arial" pitchFamily="34" charset="0"/>
                          <a:cs typeface="Arial" pitchFamily="34" charset="0"/>
                        </a:rPr>
                        <a:t>på</a:t>
                      </a:r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 Funksjonshemming</a:t>
                      </a:r>
                      <a:r>
                        <a:rPr lang="en-GB" sz="16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GB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err="1" smtClean="0">
                          <a:latin typeface="Arial" pitchFamily="34" charset="0"/>
                          <a:cs typeface="Arial" pitchFamily="34" charset="0"/>
                        </a:rPr>
                        <a:t>Mussa</a:t>
                      </a:r>
                      <a:r>
                        <a:rPr lang="en-GB" sz="16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600" b="1" dirty="0" err="1" smtClean="0">
                          <a:latin typeface="Arial" pitchFamily="34" charset="0"/>
                          <a:cs typeface="Arial" pitchFamily="34" charset="0"/>
                        </a:rPr>
                        <a:t>Chiwaula</a:t>
                      </a:r>
                      <a:r>
                        <a:rPr lang="en-GB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600" baseline="0" dirty="0" smtClean="0">
                          <a:latin typeface="Arial" pitchFamily="34" charset="0"/>
                          <a:cs typeface="Arial" pitchFamily="34" charset="0"/>
                        </a:rPr>
                        <a:t>(Malawi)</a:t>
                      </a:r>
                      <a:endParaRPr lang="en-GB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14443">
                <a:tc>
                  <a:txBody>
                    <a:bodyPr/>
                    <a:lstStyle/>
                    <a:p>
                      <a:r>
                        <a:rPr lang="en-GB" sz="1600" baseline="0" dirty="0" smtClean="0">
                          <a:latin typeface="Arial" pitchFamily="34" charset="0"/>
                          <a:cs typeface="Arial" pitchFamily="34" charset="0"/>
                        </a:rPr>
                        <a:t>Mari Brekke </a:t>
                      </a:r>
                      <a:r>
                        <a:rPr lang="en-GB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Mogen </a:t>
                      </a:r>
                      <a:r>
                        <a:rPr lang="en-GB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og</a:t>
                      </a:r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 Zozan </a:t>
                      </a:r>
                      <a:r>
                        <a:rPr lang="en-GB" sz="1600" b="1" dirty="0" smtClean="0">
                          <a:latin typeface="Arial" pitchFamily="34" charset="0"/>
                          <a:cs typeface="Arial" pitchFamily="34" charset="0"/>
                        </a:rPr>
                        <a:t>Kaya</a:t>
                      </a:r>
                    </a:p>
                    <a:p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600" dirty="0" err="1" smtClean="0">
                          <a:latin typeface="Arial" pitchFamily="34" charset="0"/>
                          <a:cs typeface="Arial" pitchFamily="34" charset="0"/>
                        </a:rPr>
                        <a:t>forskning</a:t>
                      </a:r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GB" sz="1600" dirty="0" err="1" smtClean="0">
                          <a:latin typeface="Arial" pitchFamily="34" charset="0"/>
                          <a:cs typeface="Arial" pitchFamily="34" charset="0"/>
                        </a:rPr>
                        <a:t>statistikk</a:t>
                      </a:r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Era</a:t>
                      </a:r>
                      <a:r>
                        <a:rPr lang="en-GB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6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Shreshta</a:t>
                      </a:r>
                      <a:r>
                        <a:rPr lang="en-GB" sz="1600" baseline="0" dirty="0" smtClean="0">
                          <a:latin typeface="Arial" pitchFamily="34" charset="0"/>
                          <a:cs typeface="Arial" pitchFamily="34" charset="0"/>
                        </a:rPr>
                        <a:t> (Nepal)</a:t>
                      </a:r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endParaRPr lang="en-GB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r>
                        <a:rPr lang="en-GB" sz="1600" b="1" dirty="0" err="1" smtClean="0">
                          <a:latin typeface="Arial" pitchFamily="34" charset="0"/>
                          <a:cs typeface="Arial" pitchFamily="34" charset="0"/>
                        </a:rPr>
                        <a:t>Birendra</a:t>
                      </a:r>
                      <a:r>
                        <a:rPr lang="en-GB" sz="1600" b="1" dirty="0" smtClean="0">
                          <a:latin typeface="Arial" pitchFamily="34" charset="0"/>
                          <a:cs typeface="Arial" pitchFamily="34" charset="0"/>
                        </a:rPr>
                        <a:t> Raj </a:t>
                      </a:r>
                      <a:r>
                        <a:rPr lang="en-GB" sz="1600" b="1" dirty="0" err="1" smtClean="0">
                          <a:latin typeface="Arial" pitchFamily="34" charset="0"/>
                          <a:cs typeface="Arial" pitchFamily="34" charset="0"/>
                        </a:rPr>
                        <a:t>Pokharel</a:t>
                      </a:r>
                      <a:r>
                        <a:rPr lang="en-GB" sz="16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600" baseline="0" dirty="0" smtClean="0">
                          <a:latin typeface="Arial" pitchFamily="34" charset="0"/>
                          <a:cs typeface="Arial" pitchFamily="34" charset="0"/>
                        </a:rPr>
                        <a:t>(Nepal)</a:t>
                      </a:r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689" y="332656"/>
            <a:ext cx="9006693" cy="5832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Arial" pitchFamily="34" charset="0"/>
                <a:cs typeface="Arial" pitchFamily="34" charset="0"/>
              </a:rPr>
              <a:t>Bakgrunn</a:t>
            </a:r>
            <a:endParaRPr lang="nb-N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2300" dirty="0" smtClean="0">
                <a:latin typeface="Arial" pitchFamily="34" charset="0"/>
                <a:cs typeface="Arial" pitchFamily="34" charset="0"/>
              </a:rPr>
              <a:t>Stortingsmelding 8, Om handlingsplan for funksjonshemma 1998-2001, Deltaking og likestilling, 1998</a:t>
            </a:r>
          </a:p>
          <a:p>
            <a:r>
              <a:rPr lang="nb-NO" sz="2300" dirty="0" smtClean="0">
                <a:latin typeface="Arial" pitchFamily="34" charset="0"/>
                <a:cs typeface="Arial" pitchFamily="34" charset="0"/>
              </a:rPr>
              <a:t>Plan for arbeidet med mennesker med funksjonshemming i bistanden, </a:t>
            </a:r>
            <a:r>
              <a:rPr lang="nb-NO" sz="2300" dirty="0" err="1" smtClean="0">
                <a:latin typeface="Arial" pitchFamily="34" charset="0"/>
                <a:cs typeface="Arial" pitchFamily="34" charset="0"/>
              </a:rPr>
              <a:t>Utenriksdep</a:t>
            </a:r>
            <a:r>
              <a:rPr lang="nb-NO" sz="2300" dirty="0" smtClean="0">
                <a:latin typeface="Arial" pitchFamily="34" charset="0"/>
                <a:cs typeface="Arial" pitchFamily="34" charset="0"/>
              </a:rPr>
              <a:t>. 10.11.1999</a:t>
            </a:r>
          </a:p>
          <a:p>
            <a:r>
              <a:rPr lang="nb-NO" sz="2300" dirty="0" smtClean="0">
                <a:latin typeface="Arial" pitchFamily="34" charset="0"/>
                <a:cs typeface="Arial" pitchFamily="34" charset="0"/>
              </a:rPr>
              <a:t>Retningslinjer for inkludering av funksjonshemming i utviklingssamarbeidet, Norad, 2002 </a:t>
            </a:r>
          </a:p>
          <a:p>
            <a:r>
              <a:rPr lang="nb-NO" sz="2300" dirty="0" err="1" smtClean="0">
                <a:latin typeface="Arial" pitchFamily="34" charset="0"/>
                <a:cs typeface="Arial" pitchFamily="34" charset="0"/>
              </a:rPr>
              <a:t>Included</a:t>
            </a:r>
            <a:r>
              <a:rPr lang="nb-NO" sz="23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nb-NO" sz="2300" dirty="0" err="1" smtClean="0">
                <a:latin typeface="Arial" pitchFamily="34" charset="0"/>
                <a:cs typeface="Arial" pitchFamily="34" charset="0"/>
              </a:rPr>
              <a:t>development</a:t>
            </a:r>
            <a:r>
              <a:rPr lang="nb-NO" sz="2300" dirty="0" smtClean="0">
                <a:latin typeface="Arial" pitchFamily="34" charset="0"/>
                <a:cs typeface="Arial" pitchFamily="34" charset="0"/>
              </a:rPr>
              <a:t>? Oppfølgingsstudie av retningslinjene, Hertzberg/Ingstad, 2003-4</a:t>
            </a:r>
          </a:p>
          <a:p>
            <a:r>
              <a:rPr lang="nb-NO" sz="2300" dirty="0" smtClean="0">
                <a:latin typeface="Arial" pitchFamily="34" charset="0"/>
                <a:cs typeface="Arial" pitchFamily="34" charset="0"/>
              </a:rPr>
              <a:t>FN konvensjonen om rettighetene til mennesker med nedsatt funksjonsevne, 2007</a:t>
            </a:r>
          </a:p>
          <a:p>
            <a:r>
              <a:rPr lang="nb-NO" sz="2300" dirty="0" smtClean="0">
                <a:latin typeface="Arial" pitchFamily="34" charset="0"/>
                <a:cs typeface="Arial" pitchFamily="34" charset="0"/>
              </a:rPr>
              <a:t>Evaluering av Norges støtte til funksjonshemmedes rettigheter, Norad Evalueringsavdeling 2011</a:t>
            </a:r>
            <a:endParaRPr lang="nb-NO" sz="2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05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eaLnBrk="1" hangingPunct="1"/>
            <a:r>
              <a:rPr lang="nb-NO" dirty="0" smtClean="0">
                <a:latin typeface="Arial" charset="0"/>
                <a:cs typeface="Arial" charset="0"/>
              </a:rPr>
              <a:t>Studiens formål</a:t>
            </a:r>
          </a:p>
        </p:txBody>
      </p:sp>
      <p:sp>
        <p:nvSpPr>
          <p:cNvPr id="2" name="Subtitle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Tx/>
              <a:buChar char="-"/>
              <a:defRPr/>
            </a:pPr>
            <a:r>
              <a:rPr lang="nb-N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Dokumentere og vurdere </a:t>
            </a:r>
            <a:r>
              <a:rPr lang="nb-NO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resultatene</a:t>
            </a:r>
            <a:r>
              <a:rPr lang="nb-N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av den norske støtten til å fremme funksjonshemmedes rettigheter i perioden fra 2000 til 2010.</a:t>
            </a:r>
          </a:p>
          <a:p>
            <a:pPr marL="457200" indent="-457200" algn="l">
              <a:buFontTx/>
              <a:buChar char="-"/>
              <a:defRPr/>
            </a:pPr>
            <a:r>
              <a:rPr lang="nb-N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Vurdere hvordan Norads </a:t>
            </a:r>
            <a:r>
              <a:rPr lang="nb-NO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retningslinjer </a:t>
            </a:r>
            <a:r>
              <a:rPr lang="nb-N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 2002 og begivenheter på den internasjonale scenen (spesielt Konvensjonen for funksjonshemmedes rettigheter og paradigme-skifte) har påvirket arbeidet.</a:t>
            </a:r>
          </a:p>
          <a:p>
            <a:pPr marL="457200" indent="-457200" algn="l">
              <a:buFontTx/>
              <a:buChar char="-"/>
              <a:defRPr/>
            </a:pPr>
            <a:r>
              <a:rPr lang="nb-N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Foreslå en </a:t>
            </a:r>
            <a:r>
              <a:rPr lang="nb-NO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vei videre</a:t>
            </a:r>
            <a:r>
              <a:rPr lang="nb-N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å møte utfordringene for Norge mht. støtte og promotering av funksjonshemmedes rettigheter i bistanden.</a:t>
            </a:r>
            <a:endParaRPr lang="nb-NO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Arial" charset="0"/>
                <a:cs typeface="Arial" charset="0"/>
              </a:rPr>
              <a:t>Metode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13315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sz="2800" dirty="0" smtClean="0">
                <a:latin typeface="Arial" charset="0"/>
                <a:cs typeface="Arial" charset="0"/>
              </a:rPr>
              <a:t>Gjennomgang av tidligere studier og evalueringer.</a:t>
            </a:r>
          </a:p>
          <a:p>
            <a:r>
              <a:rPr lang="nb-NO" sz="2800" dirty="0" smtClean="0">
                <a:latin typeface="Arial" charset="0"/>
                <a:cs typeface="Arial" charset="0"/>
              </a:rPr>
              <a:t>Global kartlegging av alle norskstøttete prosjekter fra 2000-2010 (Norads statistikk-database besto av 607 prosjekter).</a:t>
            </a:r>
          </a:p>
          <a:p>
            <a:r>
              <a:rPr lang="nb-NO" sz="2800" dirty="0" smtClean="0">
                <a:latin typeface="Arial" charset="0"/>
                <a:cs typeface="Arial" charset="0"/>
              </a:rPr>
              <a:t>Case studie tilnærming: fire land (Uganda, Malawi, Palestinske området, Nepal), deskstudie av Afghanistan. </a:t>
            </a:r>
          </a:p>
          <a:p>
            <a:r>
              <a:rPr lang="nb-NO" sz="2800" dirty="0" err="1" smtClean="0">
                <a:latin typeface="Arial" charset="0"/>
                <a:cs typeface="Arial" charset="0"/>
              </a:rPr>
              <a:t>Semi</a:t>
            </a:r>
            <a:r>
              <a:rPr lang="nb-NO" sz="2800" dirty="0" smtClean="0">
                <a:latin typeface="Arial" charset="0"/>
                <a:cs typeface="Arial" charset="0"/>
              </a:rPr>
              <a:t>-strukturerte intervjuer og fokusgrupper </a:t>
            </a:r>
          </a:p>
          <a:p>
            <a:r>
              <a:rPr lang="nb-NO" sz="2800" dirty="0" smtClean="0">
                <a:latin typeface="Arial" charset="0"/>
                <a:cs typeface="Arial" charset="0"/>
              </a:rPr>
              <a:t>Validering med rettighetstakerne i Norge og case-landene, i tillegg til UD, Norad og de frivillige organisasjonene.</a:t>
            </a:r>
          </a:p>
          <a:p>
            <a:r>
              <a:rPr lang="nb-NO" sz="2800" dirty="0" smtClean="0">
                <a:latin typeface="Arial" charset="0"/>
                <a:cs typeface="Arial" charset="0"/>
              </a:rPr>
              <a:t>Fokus: bruk av lokal sørkompetanse, kommunikasjon (lettlest versjon) og gjennomsiktighet.</a:t>
            </a:r>
            <a:endParaRPr lang="nb-NO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Arial" pitchFamily="34" charset="0"/>
                <a:cs typeface="Arial" pitchFamily="34" charset="0"/>
              </a:rPr>
              <a:t>Analysemodell - endringsteori</a:t>
            </a:r>
            <a:endParaRPr lang="nb-N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b="1" dirty="0" smtClean="0"/>
              <a:t>Parallelle løp-tilnærming </a:t>
            </a:r>
            <a:r>
              <a:rPr lang="nb-NO" dirty="0" smtClean="0"/>
              <a:t>(</a:t>
            </a:r>
            <a:r>
              <a:rPr lang="nb-NO" i="1" dirty="0" err="1" smtClean="0"/>
              <a:t>twin-track</a:t>
            </a:r>
            <a:r>
              <a:rPr lang="nb-NO" i="1" dirty="0" smtClean="0"/>
              <a:t> </a:t>
            </a:r>
            <a:r>
              <a:rPr lang="nb-NO" i="1" dirty="0" err="1" smtClean="0"/>
              <a:t>approach</a:t>
            </a:r>
            <a:r>
              <a:rPr lang="nb-NO" dirty="0" smtClean="0"/>
              <a:t>):</a:t>
            </a:r>
          </a:p>
          <a:p>
            <a:pPr lvl="1"/>
            <a:r>
              <a:rPr lang="nb-NO" dirty="0" smtClean="0"/>
              <a:t>Tiltak </a:t>
            </a:r>
            <a:r>
              <a:rPr lang="nb-NO" u="sng" dirty="0" smtClean="0"/>
              <a:t>direkte</a:t>
            </a:r>
            <a:r>
              <a:rPr lang="nb-NO" dirty="0" smtClean="0"/>
              <a:t> rettet mot målgruppa (</a:t>
            </a:r>
            <a:r>
              <a:rPr lang="nb-NO" i="1" dirty="0" err="1" smtClean="0"/>
              <a:t>targeted</a:t>
            </a:r>
            <a:r>
              <a:rPr lang="nb-NO" dirty="0" smtClean="0"/>
              <a:t>)</a:t>
            </a:r>
          </a:p>
          <a:p>
            <a:pPr lvl="1"/>
            <a:r>
              <a:rPr lang="nb-NO" dirty="0" smtClean="0"/>
              <a:t>Inkludering av funksjonshemming som et </a:t>
            </a:r>
            <a:r>
              <a:rPr lang="nb-NO" u="sng" dirty="0" smtClean="0"/>
              <a:t>tverrgående</a:t>
            </a:r>
            <a:r>
              <a:rPr lang="nb-NO" dirty="0" smtClean="0"/>
              <a:t> tema (</a:t>
            </a:r>
            <a:r>
              <a:rPr lang="nb-NO" i="1" dirty="0" err="1" smtClean="0"/>
              <a:t>mainstreaming</a:t>
            </a:r>
            <a:r>
              <a:rPr lang="nb-NO" i="1" dirty="0" smtClean="0"/>
              <a:t>/</a:t>
            </a:r>
            <a:r>
              <a:rPr lang="nb-NO" i="1" dirty="0" err="1" smtClean="0"/>
              <a:t>inclusion</a:t>
            </a:r>
            <a:r>
              <a:rPr lang="nb-NO" dirty="0" smtClean="0"/>
              <a:t>).</a:t>
            </a:r>
          </a:p>
          <a:p>
            <a:r>
              <a:rPr lang="nb-NO" b="1" dirty="0" smtClean="0"/>
              <a:t>Rettighetsbasert</a:t>
            </a:r>
            <a:r>
              <a:rPr lang="nb-NO" dirty="0" smtClean="0"/>
              <a:t> tilnærming (FN):</a:t>
            </a:r>
          </a:p>
          <a:p>
            <a:pPr lvl="1"/>
            <a:r>
              <a:rPr lang="nb-NO" dirty="0" smtClean="0"/>
              <a:t>De som har retten (</a:t>
            </a:r>
            <a:r>
              <a:rPr lang="nb-NO" i="1" dirty="0" err="1" smtClean="0"/>
              <a:t>rightsholders</a:t>
            </a:r>
            <a:r>
              <a:rPr lang="nb-NO" dirty="0" smtClean="0"/>
              <a:t>) blir hjulpet til å kreve sin rettigheter, individuelt eller kollektivt.</a:t>
            </a:r>
          </a:p>
          <a:p>
            <a:pPr lvl="1"/>
            <a:r>
              <a:rPr lang="nb-NO" dirty="0" smtClean="0"/>
              <a:t>De som har plikt til å sørge for at rettighetene blir oppfylt (</a:t>
            </a:r>
            <a:r>
              <a:rPr lang="nb-NO" i="1" dirty="0" err="1" smtClean="0"/>
              <a:t>dutybearers</a:t>
            </a:r>
            <a:r>
              <a:rPr lang="nb-NO" dirty="0" smtClean="0"/>
              <a:t>) får bygget sin kapasitet, ressurser og muligheter til å ta ansvaret.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79736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ubrik 14"/>
          <p:cNvSpPr>
            <a:spLocks noGrp="1"/>
          </p:cNvSpPr>
          <p:nvPr>
            <p:ph type="title" idx="4294967295"/>
          </p:nvPr>
        </p:nvSpPr>
        <p:spPr>
          <a:xfrm>
            <a:off x="0" y="371368"/>
            <a:ext cx="8460432" cy="575915"/>
          </a:xfrm>
        </p:spPr>
        <p:txBody>
          <a:bodyPr/>
          <a:lstStyle/>
          <a:p>
            <a:r>
              <a:rPr lang="sv-SE" dirty="0">
                <a:latin typeface="Arial" pitchFamily="34" charset="0"/>
                <a:cs typeface="Arial" pitchFamily="34" charset="0"/>
              </a:rPr>
              <a:t>Endringsteori</a:t>
            </a:r>
            <a:endParaRPr lang="sv-SE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upp 3"/>
          <p:cNvGrpSpPr/>
          <p:nvPr/>
        </p:nvGrpSpPr>
        <p:grpSpPr bwMode="auto">
          <a:xfrm>
            <a:off x="853439" y="1110610"/>
            <a:ext cx="7437121" cy="4628524"/>
            <a:chOff x="0" y="0"/>
            <a:chExt cx="7436557" cy="4852177"/>
          </a:xfrm>
        </p:grpSpPr>
        <p:sp>
          <p:nvSpPr>
            <p:cNvPr id="15" name="Ellips 2"/>
            <p:cNvSpPr>
              <a:spLocks noChangeArrowheads="1"/>
            </p:cNvSpPr>
            <p:nvPr/>
          </p:nvSpPr>
          <p:spPr bwMode="auto">
            <a:xfrm>
              <a:off x="1417320" y="2578418"/>
              <a:ext cx="3911600" cy="1051195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Aft>
                  <a:spcPts val="0"/>
                </a:spcAft>
              </a:pPr>
              <a:r>
                <a:rPr lang="nb-NO" sz="1600" b="1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Funksjonshemmedes rettigheter blir </a:t>
              </a:r>
              <a:r>
                <a:rPr lang="nb-NO" sz="1600" b="1" kern="12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oppfylt</a:t>
              </a:r>
              <a:endParaRPr lang="nb-NO" sz="12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Textruta 9"/>
            <p:cNvSpPr txBox="1">
              <a:spLocks noChangeArrowheads="1"/>
            </p:cNvSpPr>
            <p:nvPr/>
          </p:nvSpPr>
          <p:spPr bwMode="auto">
            <a:xfrm>
              <a:off x="175260" y="482918"/>
              <a:ext cx="3008738" cy="19050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Aft>
                  <a:spcPts val="0"/>
                </a:spcAft>
              </a:pPr>
              <a:r>
                <a:rPr lang="nb-NO" sz="1600" kern="12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Individer (</a:t>
              </a:r>
              <a:r>
                <a:rPr lang="nb-NO" sz="1600" i="1" kern="1200" dirty="0" err="1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rightsholders</a:t>
              </a:r>
              <a:r>
                <a:rPr lang="nb-NO" sz="1600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) blir hjulpet til å forbedre sin situasjon og kreve sine </a:t>
              </a:r>
              <a:r>
                <a:rPr lang="nb-NO" sz="1600" kern="12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rettigheter</a:t>
              </a:r>
              <a:r>
                <a:rPr lang="nb-NO" sz="1600" dirty="0">
                  <a:solidFill>
                    <a:srgbClr val="000000"/>
                  </a:solidFill>
                  <a:latin typeface="Arial"/>
                  <a:ea typeface="Times New Roman"/>
                </a:rPr>
                <a:t>:</a:t>
              </a:r>
              <a:endParaRPr lang="nb-NO" sz="1200" dirty="0">
                <a:effectLst/>
                <a:latin typeface="Times New Roman"/>
                <a:ea typeface="Times New Roman"/>
              </a:endParaRPr>
            </a:p>
            <a:p>
              <a:pPr marL="342900" lvl="0" indent="-342900" fontAlgn="base">
                <a:spcAft>
                  <a:spcPts val="0"/>
                </a:spcAft>
                <a:tabLst>
                  <a:tab pos="457200" algn="l"/>
                </a:tabLst>
              </a:pPr>
              <a:r>
                <a:rPr lang="nb-NO" sz="1600" b="1" kern="12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1. Tjenester </a:t>
              </a:r>
              <a:r>
                <a:rPr lang="nb-NO" sz="1600" b="1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(helse, </a:t>
              </a:r>
              <a:r>
                <a:rPr lang="nb-NO" sz="1600" b="1" kern="1200" dirty="0" err="1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rehab</a:t>
              </a:r>
              <a:r>
                <a:rPr lang="nb-NO" sz="1600" b="1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) </a:t>
              </a:r>
              <a:endParaRPr lang="nb-NO" sz="1200" dirty="0">
                <a:effectLst/>
                <a:latin typeface="Times New Roman"/>
                <a:ea typeface="Times New Roman"/>
              </a:endParaRPr>
            </a:p>
            <a:p>
              <a:pPr marL="342900" lvl="0" indent="-342900" fontAlgn="base">
                <a:spcAft>
                  <a:spcPts val="0"/>
                </a:spcAft>
                <a:tabLst>
                  <a:tab pos="457200" algn="l"/>
                </a:tabLst>
              </a:pPr>
              <a:r>
                <a:rPr lang="nb-NO" sz="1600" b="1" kern="12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2. Kapasitetsbygging </a:t>
              </a:r>
              <a:r>
                <a:rPr lang="nb-NO" sz="1600" b="1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(</a:t>
              </a:r>
              <a:r>
                <a:rPr lang="nb-NO" sz="1600" b="1" kern="1200" dirty="0" err="1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empowerment</a:t>
              </a:r>
              <a:r>
                <a:rPr lang="nb-NO" sz="1600" b="1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)</a:t>
              </a:r>
              <a:endParaRPr lang="nb-NO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Textruta 8"/>
            <p:cNvSpPr txBox="1">
              <a:spLocks noChangeArrowheads="1"/>
            </p:cNvSpPr>
            <p:nvPr/>
          </p:nvSpPr>
          <p:spPr bwMode="auto">
            <a:xfrm>
              <a:off x="3472005" y="482918"/>
              <a:ext cx="3365674" cy="193548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Aft>
                  <a:spcPts val="0"/>
                </a:spcAft>
              </a:pPr>
              <a:r>
                <a:rPr lang="nb-NO" sz="1600" kern="12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De som </a:t>
              </a:r>
              <a:r>
                <a:rPr lang="nb-NO" sz="1600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har plikt til å sørge for at rettighetene blir oppfylt (</a:t>
              </a:r>
              <a:r>
                <a:rPr lang="nb-NO" sz="1600" i="1" kern="1200" dirty="0" err="1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dutybearers</a:t>
              </a:r>
              <a:r>
                <a:rPr lang="nb-NO" sz="1600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) får bygget sin kapasitet, ressurser og muligheter til å ta </a:t>
              </a:r>
              <a:r>
                <a:rPr lang="nb-NO" sz="1600" kern="12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ansvaret:</a:t>
              </a:r>
            </a:p>
            <a:p>
              <a:pPr fontAlgn="base">
                <a:spcAft>
                  <a:spcPts val="0"/>
                </a:spcAft>
              </a:pPr>
              <a:r>
                <a:rPr lang="nb-NO" sz="1600" b="1" kern="12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4. Påvirkning og støtte til myndigheter</a:t>
              </a:r>
              <a:endParaRPr lang="nb-NO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Textruta 1"/>
            <p:cNvSpPr txBox="1">
              <a:spLocks noChangeArrowheads="1"/>
            </p:cNvSpPr>
            <p:nvPr/>
          </p:nvSpPr>
          <p:spPr bwMode="auto">
            <a:xfrm>
              <a:off x="533400" y="3876816"/>
              <a:ext cx="6134100" cy="975361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Aft>
                  <a:spcPts val="0"/>
                </a:spcAft>
              </a:pPr>
              <a:r>
                <a:rPr lang="nb-NO" sz="1600" kern="1200" dirty="0" err="1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DPOer</a:t>
              </a:r>
              <a:r>
                <a:rPr lang="nb-NO" sz="1600" kern="12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 </a:t>
              </a:r>
              <a:r>
                <a:rPr lang="nb-NO" sz="1600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får kapasitet til å tale på vegne av funksjonshemmede, støtte lokalt og påvirke myndigheter </a:t>
              </a:r>
              <a:r>
                <a:rPr lang="nb-NO" sz="1600" kern="12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nasjonalt gjennom:</a:t>
              </a:r>
              <a:endParaRPr lang="nb-NO" sz="1200" dirty="0">
                <a:effectLst/>
                <a:latin typeface="Times New Roman"/>
                <a:ea typeface="Times New Roman"/>
              </a:endParaRPr>
            </a:p>
            <a:p>
              <a:pPr fontAlgn="base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3. </a:t>
              </a:r>
              <a:r>
                <a:rPr lang="en-GB" sz="1600" b="1" kern="1200" dirty="0" err="1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Organisasjonsstøtte</a:t>
              </a:r>
              <a:endParaRPr lang="nb-NO" sz="1200" dirty="0">
                <a:effectLst/>
                <a:latin typeface="Times New Roman"/>
                <a:ea typeface="Times New Roman"/>
              </a:endParaRPr>
            </a:p>
            <a:p>
              <a:pPr fontAlgn="base">
                <a:spcAft>
                  <a:spcPts val="0"/>
                </a:spcAft>
              </a:pPr>
              <a:r>
                <a:rPr lang="en-GB" sz="2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   </a:t>
              </a:r>
              <a:r>
                <a:rPr lang="en-GB" sz="11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nb-NO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9" name="Rak 6"/>
            <p:cNvCxnSpPr>
              <a:cxnSpLocks noChangeShapeType="1"/>
            </p:cNvCxnSpPr>
            <p:nvPr/>
          </p:nvCxnSpPr>
          <p:spPr bwMode="auto">
            <a:xfrm flipV="1">
              <a:off x="3343637" y="3629613"/>
              <a:ext cx="0" cy="241935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Rak 7"/>
            <p:cNvCxnSpPr>
              <a:cxnSpLocks noChangeShapeType="1"/>
            </p:cNvCxnSpPr>
            <p:nvPr/>
          </p:nvCxnSpPr>
          <p:spPr bwMode="auto">
            <a:xfrm>
              <a:off x="1242060" y="2387918"/>
              <a:ext cx="444500" cy="48387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" name="Rak 8"/>
            <p:cNvCxnSpPr>
              <a:cxnSpLocks noChangeShapeType="1"/>
            </p:cNvCxnSpPr>
            <p:nvPr/>
          </p:nvCxnSpPr>
          <p:spPr bwMode="auto">
            <a:xfrm flipH="1">
              <a:off x="5328921" y="2578418"/>
              <a:ext cx="765442" cy="29337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2" name="Högerböjd 9"/>
            <p:cNvSpPr>
              <a:spLocks noChangeArrowheads="1"/>
            </p:cNvSpPr>
            <p:nvPr/>
          </p:nvSpPr>
          <p:spPr bwMode="auto">
            <a:xfrm>
              <a:off x="0" y="2387918"/>
              <a:ext cx="533400" cy="2270760"/>
            </a:xfrm>
            <a:prstGeom prst="curvedRightArrow">
              <a:avLst>
                <a:gd name="adj1" fmla="val 63502"/>
                <a:gd name="adj2" fmla="val 127005"/>
                <a:gd name="adj3" fmla="val 33333"/>
              </a:avLst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nb-NO" sz="1200">
                  <a:effectLst/>
                  <a:latin typeface="Times New Roman"/>
                  <a:ea typeface="Times New Roman"/>
                  <a:cs typeface="Arial"/>
                </a:rPr>
                <a:t> </a:t>
              </a:r>
              <a:endParaRPr lang="nb-NO" sz="1200">
                <a:effectLst/>
                <a:latin typeface="Times New Roman"/>
                <a:ea typeface="Calibri"/>
                <a:cs typeface="Arial"/>
              </a:endParaRPr>
            </a:p>
          </p:txBody>
        </p:sp>
        <p:sp>
          <p:nvSpPr>
            <p:cNvPr id="23" name="Uppåtböjd 10"/>
            <p:cNvSpPr>
              <a:spLocks noChangeArrowheads="1"/>
            </p:cNvSpPr>
            <p:nvPr/>
          </p:nvSpPr>
          <p:spPr bwMode="auto">
            <a:xfrm rot="16200000">
              <a:off x="5965262" y="2639696"/>
              <a:ext cx="2287270" cy="655320"/>
            </a:xfrm>
            <a:prstGeom prst="curvedUpArrow">
              <a:avLst>
                <a:gd name="adj1" fmla="val 59254"/>
                <a:gd name="adj2" fmla="val 118493"/>
                <a:gd name="adj3" fmla="val 33333"/>
              </a:avLst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nb-NO" sz="1200">
                  <a:effectLst/>
                  <a:latin typeface="Times New Roman"/>
                  <a:ea typeface="Times New Roman"/>
                  <a:cs typeface="Arial"/>
                </a:rPr>
                <a:t> </a:t>
              </a:r>
              <a:endParaRPr lang="nb-NO" sz="1200">
                <a:effectLst/>
                <a:latin typeface="Times New Roman"/>
                <a:ea typeface="Calibri"/>
                <a:cs typeface="Arial"/>
              </a:endParaRPr>
            </a:p>
          </p:txBody>
        </p:sp>
        <p:sp>
          <p:nvSpPr>
            <p:cNvPr id="24" name="Högerböjd 11"/>
            <p:cNvSpPr>
              <a:spLocks noChangeArrowheads="1"/>
            </p:cNvSpPr>
            <p:nvPr/>
          </p:nvSpPr>
          <p:spPr bwMode="auto">
            <a:xfrm rot="5390233">
              <a:off x="2807970" y="-1212532"/>
              <a:ext cx="483235" cy="2908300"/>
            </a:xfrm>
            <a:prstGeom prst="curvedRightArrow">
              <a:avLst>
                <a:gd name="adj1" fmla="val 120368"/>
                <a:gd name="adj2" fmla="val 240736"/>
                <a:gd name="adj3" fmla="val 33333"/>
              </a:avLst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nb-NO" sz="1200">
                  <a:effectLst/>
                  <a:latin typeface="Times New Roman"/>
                  <a:ea typeface="Times New Roman"/>
                  <a:cs typeface="Arial"/>
                </a:rPr>
                <a:t> </a:t>
              </a:r>
              <a:endParaRPr lang="nb-NO" sz="1200">
                <a:effectLst/>
                <a:latin typeface="Times New Roman"/>
                <a:ea typeface="Calibri"/>
                <a:cs typeface="Arial"/>
              </a:endParaRPr>
            </a:p>
          </p:txBody>
        </p:sp>
      </p:grpSp>
      <p:sp>
        <p:nvSpPr>
          <p:cNvPr id="36" name="Ellips 1"/>
          <p:cNvSpPr/>
          <p:nvPr/>
        </p:nvSpPr>
        <p:spPr>
          <a:xfrm>
            <a:off x="2540128" y="6021288"/>
            <a:ext cx="3256008" cy="836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nb-NO" sz="1600" b="1" kern="1200" dirty="0">
                <a:effectLst/>
                <a:latin typeface="Arial"/>
                <a:ea typeface="Times New Roman"/>
              </a:rPr>
              <a:t>5. Forskning</a:t>
            </a:r>
            <a:endParaRPr lang="nb-NO" sz="12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25" name="Ellips 1"/>
          <p:cNvSpPr/>
          <p:nvPr/>
        </p:nvSpPr>
        <p:spPr>
          <a:xfrm>
            <a:off x="7211602" y="805429"/>
            <a:ext cx="2157916" cy="602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nb-NO" sz="1600" b="1" kern="1200" dirty="0">
                <a:effectLst/>
                <a:latin typeface="Arial"/>
                <a:ea typeface="Times New Roman"/>
              </a:rPr>
              <a:t>5. Forskning</a:t>
            </a:r>
            <a:endParaRPr lang="nb-NO" sz="12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26" name="Ellips 1"/>
          <p:cNvSpPr/>
          <p:nvPr/>
        </p:nvSpPr>
        <p:spPr>
          <a:xfrm>
            <a:off x="0" y="772884"/>
            <a:ext cx="2075714" cy="602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nb-NO" sz="1600" b="1" kern="1200" dirty="0">
                <a:effectLst/>
                <a:latin typeface="Arial"/>
                <a:ea typeface="Times New Roman"/>
              </a:rPr>
              <a:t>5. Forskning</a:t>
            </a:r>
            <a:endParaRPr lang="nb-NO" sz="12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1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18023</TotalTime>
  <Words>1476</Words>
  <Application>Microsoft Office PowerPoint</Application>
  <PresentationFormat>On-screen Show (4:3)</PresentationFormat>
  <Paragraphs>193</Paragraphs>
  <Slides>28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Inkludering av funksjonshemmede i utviklingssamarbeidet</vt:lpstr>
      <vt:lpstr>Presentasjonen</vt:lpstr>
      <vt:lpstr>Forskningsteamet</vt:lpstr>
      <vt:lpstr>Slide 4</vt:lpstr>
      <vt:lpstr>Bakgrunn</vt:lpstr>
      <vt:lpstr>Studiens formål</vt:lpstr>
      <vt:lpstr>Metode</vt:lpstr>
      <vt:lpstr>Analysemodell - endringsteori</vt:lpstr>
      <vt:lpstr>Endringsteori</vt:lpstr>
      <vt:lpstr>Hovedfunn</vt:lpstr>
      <vt:lpstr>Total støtte til funksjonshemming for årene 2000-10 </vt:lpstr>
      <vt:lpstr>Fokus i prosjektene</vt:lpstr>
      <vt:lpstr>Hvem forvalter bistanden?</vt:lpstr>
      <vt:lpstr>Få prosjekter inkluderte  funksjonshemmede (mainstreaming)</vt:lpstr>
      <vt:lpstr>Utdanning</vt:lpstr>
      <vt:lpstr>Målrettet bistand (targeted)</vt:lpstr>
      <vt:lpstr>DPOer (selvorganisering)</vt:lpstr>
      <vt:lpstr>Humanitær støtte</vt:lpstr>
      <vt:lpstr>Likestilling</vt:lpstr>
      <vt:lpstr>Forskning, statistikk, kunnskap</vt:lpstr>
      <vt:lpstr>Konklusjoner og anbefalinger</vt:lpstr>
      <vt:lpstr>Hovedkonklusjoner</vt:lpstr>
      <vt:lpstr>Hvorfor har ikke inkludering skjedd?</vt:lpstr>
      <vt:lpstr>Anbefalinger - UD</vt:lpstr>
      <vt:lpstr>Anbefalinger – UD/Norad</vt:lpstr>
      <vt:lpstr>Anbefalinger – UD/Norad</vt:lpstr>
      <vt:lpstr>Oppsummering</vt:lpstr>
      <vt:lpstr>Andre givere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Nora Ingdal</dc:creator>
  <cp:keywords>Norad Evaluation</cp:keywords>
  <cp:lastModifiedBy>Kari Ulveseth</cp:lastModifiedBy>
  <cp:revision>1227</cp:revision>
  <cp:lastPrinted>2012-03-02T10:16:56Z</cp:lastPrinted>
  <dcterms:created xsi:type="dcterms:W3CDTF">2010-05-07T00:45:11Z</dcterms:created>
  <dcterms:modified xsi:type="dcterms:W3CDTF">2012-03-02T13:23:30Z</dcterms:modified>
</cp:coreProperties>
</file>