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61" r:id="rId2"/>
    <p:sldId id="262" r:id="rId3"/>
    <p:sldId id="268" r:id="rId4"/>
    <p:sldId id="266" r:id="rId5"/>
    <p:sldId id="260" r:id="rId6"/>
    <p:sldId id="264" r:id="rId7"/>
    <p:sldId id="267" r:id="rId8"/>
    <p:sldId id="265"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29" d="100"/>
          <a:sy n="29" d="100"/>
        </p:scale>
        <p:origin x="-272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B07F40-7B5C-45C8-B274-1EC2E4DEE355}" type="datetimeFigureOut">
              <a:rPr lang="en-US" smtClean="0"/>
              <a:t>10/28/13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8EFDCA-CE76-4A43-9305-AA8F31472FBB}" type="slidenum">
              <a:rPr lang="en-US" smtClean="0"/>
              <a:t>‹#›</a:t>
            </a:fld>
            <a:endParaRPr lang="en-US"/>
          </a:p>
        </p:txBody>
      </p:sp>
    </p:spTree>
    <p:extLst>
      <p:ext uri="{BB962C8B-B14F-4D97-AF65-F5344CB8AC3E}">
        <p14:creationId xmlns:p14="http://schemas.microsoft.com/office/powerpoint/2010/main" val="315467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F11AD3D-E594-4CDA-9E8E-87C305D06B4C}"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F46783-4957-4BE5-A76D-E8D8B8B00219}" type="slidenum">
              <a:rPr lang="en-US"/>
              <a:pPr/>
              <a:t>2</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F46783-4957-4BE5-A76D-E8D8B8B00219}" type="slidenum">
              <a:rPr lang="en-US"/>
              <a:pPr/>
              <a:t>3</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Madagascar we found this $1 million</a:t>
            </a:r>
            <a:r>
              <a:rPr lang="en-US" baseline="0" dirty="0" smtClean="0"/>
              <a:t> rosewood bed on sale in a high-end shopping in Shanghai. We tracked the wood here from Madagascar, where $10 dollars of the $1 million remained. </a:t>
            </a:r>
            <a:endParaRPr lang="en-US" dirty="0"/>
          </a:p>
        </p:txBody>
      </p:sp>
      <p:sp>
        <p:nvSpPr>
          <p:cNvPr id="4" name="Slide Number Placeholder 3"/>
          <p:cNvSpPr>
            <a:spLocks noGrp="1"/>
          </p:cNvSpPr>
          <p:nvPr>
            <p:ph type="sldNum" sz="quarter" idx="10"/>
          </p:nvPr>
        </p:nvSpPr>
        <p:spPr/>
        <p:txBody>
          <a:bodyPr/>
          <a:lstStyle/>
          <a:p>
            <a:fld id="{4DB50D8B-77EE-4932-9266-F3CCC5803ED0}"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 problem</a:t>
            </a:r>
            <a:r>
              <a:rPr lang="en-US" baseline="0" dirty="0" smtClean="0"/>
              <a:t> that cannot be dealt with in supply countries alone. The powers of a largely no questions asked international market is driving these activities. Over the years, p</a:t>
            </a:r>
            <a:r>
              <a:rPr lang="en-US" dirty="0" smtClean="0"/>
              <a:t>roducer countries have articulated the need for</a:t>
            </a:r>
            <a:r>
              <a:rPr lang="en-US" baseline="0" dirty="0" smtClean="0"/>
              <a:t> strong market signals to curb the illegal trade. </a:t>
            </a:r>
            <a:endParaRPr lang="en-US" dirty="0"/>
          </a:p>
        </p:txBody>
      </p:sp>
      <p:sp>
        <p:nvSpPr>
          <p:cNvPr id="4" name="Slide Number Placeholder 3"/>
          <p:cNvSpPr>
            <a:spLocks noGrp="1"/>
          </p:cNvSpPr>
          <p:nvPr>
            <p:ph type="sldNum" sz="quarter" idx="10"/>
          </p:nvPr>
        </p:nvSpPr>
        <p:spPr/>
        <p:txBody>
          <a:bodyPr/>
          <a:lstStyle/>
          <a:p>
            <a:fld id="{C0883CFC-332F-408F-B6A6-ED1D6E5C0362}" type="slidenum">
              <a:rPr lang="en-US" smtClean="0"/>
              <a:pPr/>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C78553-337F-4BF4-A487-DB387608CDF5}" type="datetimeFigureOut">
              <a:rPr lang="en-US" smtClean="0"/>
              <a:t>10/28/13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6B665-C671-4B87-A88D-F03D8F4E23E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C78553-337F-4BF4-A487-DB387608CDF5}" type="datetimeFigureOut">
              <a:rPr lang="en-US" smtClean="0"/>
              <a:t>10/28/13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6B665-C671-4B87-A88D-F03D8F4E23E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C78553-337F-4BF4-A487-DB387608CDF5}" type="datetimeFigureOut">
              <a:rPr lang="en-US" smtClean="0"/>
              <a:t>10/28/13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6B665-C671-4B87-A88D-F03D8F4E23E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C78553-337F-4BF4-A487-DB387608CDF5}" type="datetimeFigureOut">
              <a:rPr lang="en-US" smtClean="0"/>
              <a:t>10/28/13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6B665-C671-4B87-A88D-F03D8F4E23E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C78553-337F-4BF4-A487-DB387608CDF5}" type="datetimeFigureOut">
              <a:rPr lang="en-US" smtClean="0"/>
              <a:t>10/28/13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6B665-C671-4B87-A88D-F03D8F4E23E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C78553-337F-4BF4-A487-DB387608CDF5}" type="datetimeFigureOut">
              <a:rPr lang="en-US" smtClean="0"/>
              <a:t>10/28/13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26B665-C671-4B87-A88D-F03D8F4E23E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C78553-337F-4BF4-A487-DB387608CDF5}" type="datetimeFigureOut">
              <a:rPr lang="en-US" smtClean="0"/>
              <a:t>10/28/13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26B665-C671-4B87-A88D-F03D8F4E23E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C78553-337F-4BF4-A487-DB387608CDF5}" type="datetimeFigureOut">
              <a:rPr lang="en-US" smtClean="0"/>
              <a:t>10/28/13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26B665-C671-4B87-A88D-F03D8F4E23E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C78553-337F-4BF4-A487-DB387608CDF5}" type="datetimeFigureOut">
              <a:rPr lang="en-US" smtClean="0"/>
              <a:t>10/28/13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26B665-C671-4B87-A88D-F03D8F4E23E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C78553-337F-4BF4-A487-DB387608CDF5}" type="datetimeFigureOut">
              <a:rPr lang="en-US" smtClean="0"/>
              <a:t>10/28/13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26B665-C671-4B87-A88D-F03D8F4E23E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C78553-337F-4BF4-A487-DB387608CDF5}" type="datetimeFigureOut">
              <a:rPr lang="en-US" smtClean="0"/>
              <a:t>10/28/13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26B665-C671-4B87-A88D-F03D8F4E23E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C78553-337F-4BF4-A487-DB387608CDF5}" type="datetimeFigureOut">
              <a:rPr lang="en-US" smtClean="0"/>
              <a:t>10/28/13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26B665-C671-4B87-A88D-F03D8F4E23E1}"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8600"/>
            <a:ext cx="8534400" cy="1447799"/>
          </a:xfrm>
        </p:spPr>
        <p:txBody>
          <a:bodyPr>
            <a:noAutofit/>
          </a:bodyPr>
          <a:lstStyle/>
          <a:p>
            <a:r>
              <a:rPr lang="en-GB" sz="3200" dirty="0"/>
              <a:t>Achieving Cost-Effective Reductions in Emissions </a:t>
            </a:r>
            <a:r>
              <a:rPr lang="en-GB" sz="3200" dirty="0" smtClean="0"/>
              <a:t>through </a:t>
            </a:r>
            <a:r>
              <a:rPr lang="en-GB" sz="3200" dirty="0"/>
              <a:t>Leverage of Demand-side Measures and Local Capacity Building</a:t>
            </a:r>
            <a:r>
              <a:rPr lang="en-US" sz="3200" dirty="0"/>
              <a:t> </a:t>
            </a:r>
            <a:endParaRPr lang="en-US" sz="3200" i="1" dirty="0"/>
          </a:p>
        </p:txBody>
      </p:sp>
      <p:sp>
        <p:nvSpPr>
          <p:cNvPr id="3" name="Subtitle 2"/>
          <p:cNvSpPr>
            <a:spLocks noGrp="1"/>
          </p:cNvSpPr>
          <p:nvPr>
            <p:ph type="subTitle" idx="1"/>
          </p:nvPr>
        </p:nvSpPr>
        <p:spPr>
          <a:xfrm>
            <a:off x="381000" y="6248400"/>
            <a:ext cx="8458200" cy="457200"/>
          </a:xfrm>
        </p:spPr>
        <p:txBody>
          <a:bodyPr>
            <a:normAutofit/>
          </a:bodyPr>
          <a:lstStyle/>
          <a:p>
            <a:r>
              <a:rPr lang="en-US" sz="2400" i="1" dirty="0" smtClean="0">
                <a:solidFill>
                  <a:schemeClr val="bg1">
                    <a:lumMod val="20000"/>
                    <a:lumOff val="80000"/>
                  </a:schemeClr>
                </a:solidFill>
              </a:rPr>
              <a:t>Environmental Investigation Agency 2013-2015 Project Description</a:t>
            </a:r>
          </a:p>
          <a:p>
            <a:endParaRPr lang="en-US" sz="2400" i="1" dirty="0">
              <a:solidFill>
                <a:schemeClr val="bg1">
                  <a:lumMod val="20000"/>
                  <a:lumOff val="80000"/>
                </a:schemeClr>
              </a:solidFill>
            </a:endParaRPr>
          </a:p>
        </p:txBody>
      </p:sp>
      <p:pic>
        <p:nvPicPr>
          <p:cNvPr id="5" name="Picture 4"/>
          <p:cNvPicPr>
            <a:picLocks noChangeAspect="1"/>
          </p:cNvPicPr>
          <p:nvPr/>
        </p:nvPicPr>
        <p:blipFill>
          <a:blip r:embed="rId3" cstate="print"/>
          <a:stretch>
            <a:fillRect/>
          </a:stretch>
        </p:blipFill>
        <p:spPr>
          <a:xfrm>
            <a:off x="1371600" y="1905000"/>
            <a:ext cx="6248400" cy="409042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b="1" dirty="0"/>
              <a:t>Illegal logging: Why do we care?</a:t>
            </a:r>
          </a:p>
        </p:txBody>
      </p:sp>
      <p:sp>
        <p:nvSpPr>
          <p:cNvPr id="43011" name="Rectangle 3"/>
          <p:cNvSpPr>
            <a:spLocks noGrp="1" noChangeArrowheads="1"/>
          </p:cNvSpPr>
          <p:nvPr>
            <p:ph type="body" idx="1"/>
          </p:nvPr>
        </p:nvSpPr>
        <p:spPr>
          <a:xfrm>
            <a:off x="685800" y="1447800"/>
            <a:ext cx="7772400" cy="2667000"/>
          </a:xfrm>
        </p:spPr>
        <p:txBody>
          <a:bodyPr>
            <a:normAutofit fontScale="92500"/>
          </a:bodyPr>
          <a:lstStyle/>
          <a:p>
            <a:r>
              <a:rPr lang="en-US" sz="2800" dirty="0"/>
              <a:t>Serious global impacts for ecosystems, economies, human rights, climate and rule of law </a:t>
            </a:r>
            <a:endParaRPr lang="en-GB" sz="2800" dirty="0" smtClean="0"/>
          </a:p>
          <a:p>
            <a:r>
              <a:rPr lang="en-GB" sz="2800" dirty="0" smtClean="0"/>
              <a:t>UN report estimates </a:t>
            </a:r>
            <a:r>
              <a:rPr lang="en-GB" sz="2800" dirty="0"/>
              <a:t>that it generates approximately US$30 - $100 billion annually in criminal proceeds</a:t>
            </a:r>
            <a:r>
              <a:rPr lang="en-US" sz="2800" dirty="0"/>
              <a:t> </a:t>
            </a:r>
            <a:endParaRPr lang="en-US" sz="2700" dirty="0" smtClean="0"/>
          </a:p>
          <a:p>
            <a:r>
              <a:rPr lang="en-US" sz="2700" dirty="0" smtClean="0"/>
              <a:t>Creates an unlevel playing field for companies operating legally and undermines sustainable development</a:t>
            </a:r>
            <a:endParaRPr lang="en-US" sz="2800" dirty="0" smtClean="0"/>
          </a:p>
        </p:txBody>
      </p:sp>
      <p:pic>
        <p:nvPicPr>
          <p:cNvPr id="43013" name="Picture 5" descr="OH crop"/>
          <p:cNvPicPr>
            <a:picLocks noChangeAspect="1" noChangeArrowheads="1"/>
          </p:cNvPicPr>
          <p:nvPr/>
        </p:nvPicPr>
        <p:blipFill>
          <a:blip r:embed="rId3" cstate="print"/>
          <a:srcRect/>
          <a:stretch>
            <a:fillRect/>
          </a:stretch>
        </p:blipFill>
        <p:spPr bwMode="auto">
          <a:xfrm>
            <a:off x="0" y="4267200"/>
            <a:ext cx="2279650" cy="2590800"/>
          </a:xfrm>
          <a:prstGeom prst="rect">
            <a:avLst/>
          </a:prstGeom>
          <a:noFill/>
        </p:spPr>
      </p:pic>
      <p:pic>
        <p:nvPicPr>
          <p:cNvPr id="43014" name="Picture 6" descr="forest clouds crop"/>
          <p:cNvPicPr>
            <a:picLocks noChangeAspect="1" noChangeArrowheads="1"/>
          </p:cNvPicPr>
          <p:nvPr/>
        </p:nvPicPr>
        <p:blipFill>
          <a:blip r:embed="rId4" cstate="print"/>
          <a:srcRect l="7291" r="31949"/>
          <a:stretch>
            <a:fillRect/>
          </a:stretch>
        </p:blipFill>
        <p:spPr bwMode="auto">
          <a:xfrm>
            <a:off x="2286000" y="4267200"/>
            <a:ext cx="2387600" cy="2590800"/>
          </a:xfrm>
          <a:prstGeom prst="rect">
            <a:avLst/>
          </a:prstGeom>
          <a:noFill/>
        </p:spPr>
      </p:pic>
      <p:pic>
        <p:nvPicPr>
          <p:cNvPr id="43015" name="Picture 7" descr="cops Honduras"/>
          <p:cNvPicPr>
            <a:picLocks noChangeAspect="1" noChangeArrowheads="1"/>
          </p:cNvPicPr>
          <p:nvPr/>
        </p:nvPicPr>
        <p:blipFill>
          <a:blip r:embed="rId5" cstate="print"/>
          <a:srcRect l="27083" t="6250" r="20834" b="3125"/>
          <a:stretch>
            <a:fillRect/>
          </a:stretch>
        </p:blipFill>
        <p:spPr bwMode="auto">
          <a:xfrm>
            <a:off x="6910388" y="4267200"/>
            <a:ext cx="2233612" cy="2590800"/>
          </a:xfrm>
          <a:prstGeom prst="rect">
            <a:avLst/>
          </a:prstGeom>
          <a:noFill/>
        </p:spPr>
      </p:pic>
      <p:pic>
        <p:nvPicPr>
          <p:cNvPr id="43016" name="Picture 8" descr="trains crop"/>
          <p:cNvPicPr>
            <a:picLocks noChangeAspect="1" noChangeArrowheads="1"/>
          </p:cNvPicPr>
          <p:nvPr/>
        </p:nvPicPr>
        <p:blipFill>
          <a:blip r:embed="rId6" cstate="print"/>
          <a:srcRect t="7484" b="15987"/>
          <a:stretch>
            <a:fillRect/>
          </a:stretch>
        </p:blipFill>
        <p:spPr bwMode="auto">
          <a:xfrm>
            <a:off x="4678363" y="4267200"/>
            <a:ext cx="2255837" cy="2590800"/>
          </a:xfrm>
          <a:prstGeom prst="rect">
            <a:avLst/>
          </a:prstGeom>
          <a:noFill/>
        </p:spPr>
      </p:pic>
      <p:pic>
        <p:nvPicPr>
          <p:cNvPr id="43017" name="Picture 9" descr="EIA-Logo-CYAN-with-white-letters"/>
          <p:cNvPicPr>
            <a:picLocks noChangeAspect="1" noChangeArrowheads="1"/>
          </p:cNvPicPr>
          <p:nvPr/>
        </p:nvPicPr>
        <p:blipFill>
          <a:blip r:embed="rId7" cstate="print"/>
          <a:srcRect/>
          <a:stretch>
            <a:fillRect/>
          </a:stretch>
        </p:blipFill>
        <p:spPr bwMode="auto">
          <a:xfrm>
            <a:off x="8305800" y="6019800"/>
            <a:ext cx="762000" cy="762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b="1" dirty="0" smtClean="0"/>
              <a:t>Vision for 2015 and Beyond</a:t>
            </a:r>
            <a:endParaRPr lang="en-US" b="1" dirty="0"/>
          </a:p>
        </p:txBody>
      </p:sp>
      <p:sp>
        <p:nvSpPr>
          <p:cNvPr id="43011" name="Rectangle 3"/>
          <p:cNvSpPr>
            <a:spLocks noGrp="1" noChangeArrowheads="1"/>
          </p:cNvSpPr>
          <p:nvPr>
            <p:ph type="body" idx="1"/>
          </p:nvPr>
        </p:nvSpPr>
        <p:spPr>
          <a:xfrm>
            <a:off x="304800" y="1905000"/>
            <a:ext cx="8534400" cy="2209800"/>
          </a:xfrm>
        </p:spPr>
        <p:txBody>
          <a:bodyPr>
            <a:normAutofit/>
          </a:bodyPr>
          <a:lstStyle/>
          <a:p>
            <a:pPr marL="0" indent="0">
              <a:buNone/>
            </a:pPr>
            <a:r>
              <a:rPr lang="en-GB" sz="2800" i="1" dirty="0" smtClean="0"/>
              <a:t>Forests </a:t>
            </a:r>
            <a:r>
              <a:rPr lang="en-GB" sz="2800" i="1" dirty="0"/>
              <a:t>around the world are governed more equitably, transparently and responsibly, and in which the rule of law functions effectively for these ends. </a:t>
            </a:r>
            <a:endParaRPr lang="en-GB" sz="2800" i="1" dirty="0" smtClean="0"/>
          </a:p>
          <a:p>
            <a:pPr marL="0" indent="0">
              <a:buNone/>
            </a:pPr>
            <a:endParaRPr lang="en-GB" sz="2800" i="1" dirty="0" smtClean="0"/>
          </a:p>
          <a:p>
            <a:pPr marL="0" indent="0">
              <a:buNone/>
            </a:pPr>
            <a:endParaRPr lang="en-GB" sz="2800" i="1" dirty="0" smtClean="0"/>
          </a:p>
        </p:txBody>
      </p:sp>
      <p:pic>
        <p:nvPicPr>
          <p:cNvPr id="43013" name="Picture 5" descr="OH crop"/>
          <p:cNvPicPr>
            <a:picLocks noChangeAspect="1" noChangeArrowheads="1"/>
          </p:cNvPicPr>
          <p:nvPr/>
        </p:nvPicPr>
        <p:blipFill>
          <a:blip r:embed="rId3" cstate="print"/>
          <a:srcRect/>
          <a:stretch>
            <a:fillRect/>
          </a:stretch>
        </p:blipFill>
        <p:spPr bwMode="auto">
          <a:xfrm>
            <a:off x="0" y="4267200"/>
            <a:ext cx="2279650" cy="2590800"/>
          </a:xfrm>
          <a:prstGeom prst="rect">
            <a:avLst/>
          </a:prstGeom>
          <a:noFill/>
        </p:spPr>
      </p:pic>
      <p:pic>
        <p:nvPicPr>
          <p:cNvPr id="43014" name="Picture 6" descr="forest clouds crop"/>
          <p:cNvPicPr>
            <a:picLocks noChangeAspect="1" noChangeArrowheads="1"/>
          </p:cNvPicPr>
          <p:nvPr/>
        </p:nvPicPr>
        <p:blipFill>
          <a:blip r:embed="rId4" cstate="print"/>
          <a:srcRect l="7291" r="31949"/>
          <a:stretch>
            <a:fillRect/>
          </a:stretch>
        </p:blipFill>
        <p:spPr bwMode="auto">
          <a:xfrm>
            <a:off x="2286000" y="4267200"/>
            <a:ext cx="2387600" cy="2590800"/>
          </a:xfrm>
          <a:prstGeom prst="rect">
            <a:avLst/>
          </a:prstGeom>
          <a:noFill/>
        </p:spPr>
      </p:pic>
      <p:pic>
        <p:nvPicPr>
          <p:cNvPr id="43015" name="Picture 7" descr="cops Honduras"/>
          <p:cNvPicPr>
            <a:picLocks noChangeAspect="1" noChangeArrowheads="1"/>
          </p:cNvPicPr>
          <p:nvPr/>
        </p:nvPicPr>
        <p:blipFill>
          <a:blip r:embed="rId5" cstate="print"/>
          <a:srcRect l="27083" t="6250" r="20834" b="3125"/>
          <a:stretch>
            <a:fillRect/>
          </a:stretch>
        </p:blipFill>
        <p:spPr bwMode="auto">
          <a:xfrm>
            <a:off x="6910388" y="4267200"/>
            <a:ext cx="2233612" cy="2590800"/>
          </a:xfrm>
          <a:prstGeom prst="rect">
            <a:avLst/>
          </a:prstGeom>
          <a:noFill/>
        </p:spPr>
      </p:pic>
      <p:pic>
        <p:nvPicPr>
          <p:cNvPr id="43016" name="Picture 8" descr="trains crop"/>
          <p:cNvPicPr>
            <a:picLocks noChangeAspect="1" noChangeArrowheads="1"/>
          </p:cNvPicPr>
          <p:nvPr/>
        </p:nvPicPr>
        <p:blipFill>
          <a:blip r:embed="rId6" cstate="print"/>
          <a:srcRect t="7484" b="15987"/>
          <a:stretch>
            <a:fillRect/>
          </a:stretch>
        </p:blipFill>
        <p:spPr bwMode="auto">
          <a:xfrm>
            <a:off x="4678363" y="4267200"/>
            <a:ext cx="2255837" cy="2590800"/>
          </a:xfrm>
          <a:prstGeom prst="rect">
            <a:avLst/>
          </a:prstGeom>
          <a:noFill/>
        </p:spPr>
      </p:pic>
      <p:pic>
        <p:nvPicPr>
          <p:cNvPr id="43017" name="Picture 9" descr="EIA-Logo-CYAN-with-white-letters"/>
          <p:cNvPicPr>
            <a:picLocks noChangeAspect="1" noChangeArrowheads="1"/>
          </p:cNvPicPr>
          <p:nvPr/>
        </p:nvPicPr>
        <p:blipFill>
          <a:blip r:embed="rId7" cstate="print"/>
          <a:srcRect/>
          <a:stretch>
            <a:fillRect/>
          </a:stretch>
        </p:blipFill>
        <p:spPr bwMode="auto">
          <a:xfrm>
            <a:off x="8305800" y="6019800"/>
            <a:ext cx="762000" cy="762000"/>
          </a:xfrm>
          <a:prstGeom prst="rect">
            <a:avLst/>
          </a:prstGeom>
          <a:noFill/>
        </p:spPr>
      </p:pic>
    </p:spTree>
    <p:extLst>
      <p:ext uri="{BB962C8B-B14F-4D97-AF65-F5344CB8AC3E}">
        <p14:creationId xmlns:p14="http://schemas.microsoft.com/office/powerpoint/2010/main" val="34305436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04800"/>
            <a:ext cx="8229600" cy="1219200"/>
          </a:xfrm>
        </p:spPr>
        <p:txBody>
          <a:bodyPr>
            <a:normAutofit/>
          </a:bodyPr>
          <a:lstStyle/>
          <a:p>
            <a:pPr algn="l"/>
            <a:r>
              <a:rPr lang="en-GB" sz="3000" b="1" dirty="0" smtClean="0"/>
              <a:t>Ensure </a:t>
            </a:r>
            <a:r>
              <a:rPr lang="en-GB" sz="3000" b="1" dirty="0"/>
              <a:t>emerging consumer country legality policies are implemented and </a:t>
            </a:r>
            <a:r>
              <a:rPr lang="en-GB" sz="3000" b="1" dirty="0" smtClean="0"/>
              <a:t>enforced</a:t>
            </a:r>
            <a:endParaRPr lang="en-US" sz="3000" b="1" dirty="0"/>
          </a:p>
          <a:p>
            <a:endParaRPr lang="en-US" b="1" dirty="0"/>
          </a:p>
        </p:txBody>
      </p:sp>
      <p:pic>
        <p:nvPicPr>
          <p:cNvPr id="4" name="Picture 3"/>
          <p:cNvPicPr>
            <a:picLocks noChangeAspect="1"/>
          </p:cNvPicPr>
          <p:nvPr/>
        </p:nvPicPr>
        <p:blipFill>
          <a:blip r:embed="rId2"/>
          <a:stretch>
            <a:fillRect/>
          </a:stretch>
        </p:blipFill>
        <p:spPr>
          <a:xfrm>
            <a:off x="4648200" y="1524000"/>
            <a:ext cx="4000500" cy="2667000"/>
          </a:xfrm>
          <a:prstGeom prst="rect">
            <a:avLst/>
          </a:prstGeom>
        </p:spPr>
      </p:pic>
      <p:pic>
        <p:nvPicPr>
          <p:cNvPr id="7" name="Picture 6"/>
          <p:cNvPicPr>
            <a:picLocks noChangeAspect="1"/>
          </p:cNvPicPr>
          <p:nvPr/>
        </p:nvPicPr>
        <p:blipFill>
          <a:blip r:embed="rId3"/>
          <a:stretch>
            <a:fillRect/>
          </a:stretch>
        </p:blipFill>
        <p:spPr>
          <a:xfrm>
            <a:off x="990600" y="1524000"/>
            <a:ext cx="3505200" cy="2621776"/>
          </a:xfrm>
          <a:prstGeom prst="rect">
            <a:avLst/>
          </a:prstGeom>
        </p:spPr>
      </p:pic>
      <p:pic>
        <p:nvPicPr>
          <p:cNvPr id="8" name="Picture 7"/>
          <p:cNvPicPr>
            <a:picLocks noChangeAspect="1"/>
          </p:cNvPicPr>
          <p:nvPr/>
        </p:nvPicPr>
        <p:blipFill rotWithShape="1">
          <a:blip r:embed="rId4"/>
          <a:srcRect t="32946" b="31252"/>
          <a:stretch/>
        </p:blipFill>
        <p:spPr>
          <a:xfrm>
            <a:off x="948557" y="4419600"/>
            <a:ext cx="7662043" cy="2057400"/>
          </a:xfrm>
          <a:prstGeom prst="rect">
            <a:avLst/>
          </a:prstGeom>
        </p:spPr>
      </p:pic>
    </p:spTree>
    <p:extLst>
      <p:ext uri="{BB962C8B-B14F-4D97-AF65-F5344CB8AC3E}">
        <p14:creationId xmlns:p14="http://schemas.microsoft.com/office/powerpoint/2010/main" val="105078716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4198" r="16821"/>
          <a:stretch/>
        </p:blipFill>
        <p:spPr>
          <a:xfrm>
            <a:off x="4495800" y="1676400"/>
            <a:ext cx="4485453" cy="4876800"/>
          </a:xfrm>
          <a:prstGeom prst="rect">
            <a:avLst/>
          </a:prstGeom>
        </p:spPr>
      </p:pic>
      <p:pic>
        <p:nvPicPr>
          <p:cNvPr id="9" name="Picture 8" descr="mahogany_big"/>
          <p:cNvPicPr>
            <a:picLocks noChangeAspect="1" noChangeArrowheads="1"/>
          </p:cNvPicPr>
          <p:nvPr/>
        </p:nvPicPr>
        <p:blipFill rotWithShape="1">
          <a:blip r:embed="rId3" cstate="print"/>
          <a:srcRect l="5833" t="1454" r="38432" b="-1454"/>
          <a:stretch/>
        </p:blipFill>
        <p:spPr bwMode="auto">
          <a:xfrm>
            <a:off x="162542" y="1676400"/>
            <a:ext cx="4180858" cy="4881945"/>
          </a:xfrm>
          <a:prstGeom prst="rect">
            <a:avLst/>
          </a:prstGeom>
          <a:noFill/>
        </p:spPr>
      </p:pic>
      <p:sp>
        <p:nvSpPr>
          <p:cNvPr id="10" name="TextBox 9"/>
          <p:cNvSpPr txBox="1"/>
          <p:nvPr/>
        </p:nvSpPr>
        <p:spPr>
          <a:xfrm>
            <a:off x="152401" y="228600"/>
            <a:ext cx="8610600" cy="954107"/>
          </a:xfrm>
          <a:prstGeom prst="rect">
            <a:avLst/>
          </a:prstGeom>
          <a:noFill/>
        </p:spPr>
        <p:txBody>
          <a:bodyPr wrap="square" rtlCol="0">
            <a:spAutoFit/>
          </a:bodyPr>
          <a:lstStyle/>
          <a:p>
            <a:pPr algn="ctr"/>
            <a:r>
              <a:rPr lang="en-GB" sz="2800" b="1" dirty="0" smtClean="0"/>
              <a:t>Improve </a:t>
            </a:r>
            <a:r>
              <a:rPr lang="en-GB" sz="2800" b="1" dirty="0"/>
              <a:t>forest governance through investigation, education, civil society training, and capacity </a:t>
            </a:r>
            <a:r>
              <a:rPr lang="en-GB" sz="2800" b="1" dirty="0" smtClean="0"/>
              <a:t>building</a:t>
            </a:r>
            <a:endParaRPr lang="en-US" sz="2800" b="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274638"/>
            <a:ext cx="8763000" cy="1143000"/>
          </a:xfrm>
        </p:spPr>
        <p:txBody>
          <a:bodyPr>
            <a:noAutofit/>
          </a:bodyPr>
          <a:lstStyle/>
          <a:p>
            <a:r>
              <a:rPr lang="en-US" sz="2800" b="1" dirty="0"/>
              <a:t>Achieve structural changes in key manufacturing sectors and consumer countries currently lacking legality </a:t>
            </a:r>
            <a:r>
              <a:rPr lang="en-US" sz="2800" b="1" dirty="0" smtClean="0"/>
              <a:t>policies </a:t>
            </a:r>
            <a:r>
              <a:rPr lang="en-US" sz="2800" b="1" dirty="0"/>
              <a:t/>
            </a:r>
            <a:br>
              <a:rPr lang="en-US" sz="2800" b="1" dirty="0"/>
            </a:br>
            <a:endParaRPr lang="en-US" sz="2800" b="1" dirty="0"/>
          </a:p>
        </p:txBody>
      </p:sp>
      <p:pic>
        <p:nvPicPr>
          <p:cNvPr id="7" name="Picture 6"/>
          <p:cNvPicPr>
            <a:picLocks noChangeAspect="1"/>
          </p:cNvPicPr>
          <p:nvPr/>
        </p:nvPicPr>
        <p:blipFill rotWithShape="1">
          <a:blip r:embed="rId3"/>
          <a:srcRect l="9414" r="27160"/>
          <a:stretch/>
        </p:blipFill>
        <p:spPr>
          <a:xfrm>
            <a:off x="5334000" y="2895600"/>
            <a:ext cx="3595864" cy="3779594"/>
          </a:xfrm>
          <a:prstGeom prst="rect">
            <a:avLst/>
          </a:prstGeom>
        </p:spPr>
      </p:pic>
      <p:pic>
        <p:nvPicPr>
          <p:cNvPr id="10" name="Content Placeholder 3" descr="the million dollar bed.JPG"/>
          <p:cNvPicPr>
            <a:picLocks noGrp="1" noChangeAspect="1"/>
          </p:cNvPicPr>
          <p:nvPr>
            <p:ph idx="1"/>
          </p:nvPr>
        </p:nvPicPr>
        <p:blipFill rotWithShape="1">
          <a:blip r:embed="rId4" cstate="print"/>
          <a:srcRect l="10859" r="4124" b="4153"/>
          <a:stretch/>
        </p:blipFill>
        <p:spPr>
          <a:xfrm>
            <a:off x="304800" y="1295400"/>
            <a:ext cx="4799695" cy="4058356"/>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Andre\Desktop\CAM0046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80" t="10442" r="4839" b="13520"/>
          <a:stretch/>
        </p:blipFill>
        <p:spPr bwMode="auto">
          <a:xfrm>
            <a:off x="228600" y="1572380"/>
            <a:ext cx="4419600" cy="49808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ndre\Desktop\IMG_71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1" y="1524000"/>
            <a:ext cx="36576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ndre\Desktop\IMG_71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4114800"/>
            <a:ext cx="3657600" cy="2438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 y="381000"/>
            <a:ext cx="8686800" cy="1077218"/>
          </a:xfrm>
          <a:prstGeom prst="rect">
            <a:avLst/>
          </a:prstGeom>
        </p:spPr>
        <p:txBody>
          <a:bodyPr wrap="square">
            <a:spAutoFit/>
          </a:bodyPr>
          <a:lstStyle/>
          <a:p>
            <a:pPr algn="ctr"/>
            <a:r>
              <a:rPr lang="en-US" sz="3200" b="1" dirty="0"/>
              <a:t>Apply model of full legal responsibility to a broader set of </a:t>
            </a:r>
            <a:r>
              <a:rPr lang="en-US" sz="3200" b="1" dirty="0" smtClean="0"/>
              <a:t>commodities</a:t>
            </a:r>
            <a:endParaRPr lang="en-US" sz="3200" dirty="0"/>
          </a:p>
        </p:txBody>
      </p:sp>
    </p:spTree>
    <p:extLst>
      <p:ext uri="{BB962C8B-B14F-4D97-AF65-F5344CB8AC3E}">
        <p14:creationId xmlns:p14="http://schemas.microsoft.com/office/powerpoint/2010/main" val="12614003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by Orangutan_little.jpg"/>
          <p:cNvPicPr>
            <a:picLocks noChangeAspect="1"/>
          </p:cNvPicPr>
          <p:nvPr/>
        </p:nvPicPr>
        <p:blipFill>
          <a:blip r:embed="rId3" cstate="screen"/>
          <a:srcRect/>
          <a:stretch>
            <a:fillRect/>
          </a:stretch>
        </p:blipFill>
        <p:spPr>
          <a:xfrm>
            <a:off x="0" y="0"/>
            <a:ext cx="4572000" cy="6858000"/>
          </a:xfrm>
          <a:prstGeom prst="rect">
            <a:avLst/>
          </a:prstGeom>
        </p:spPr>
      </p:pic>
      <p:pic>
        <p:nvPicPr>
          <p:cNvPr id="4" name="Picture 3" descr="log raft.jpg"/>
          <p:cNvPicPr>
            <a:picLocks noChangeAspect="1"/>
          </p:cNvPicPr>
          <p:nvPr/>
        </p:nvPicPr>
        <p:blipFill>
          <a:blip r:embed="rId4" cstate="screen"/>
          <a:stretch>
            <a:fillRect/>
          </a:stretch>
        </p:blipFill>
        <p:spPr>
          <a:xfrm>
            <a:off x="4572000" y="37204"/>
            <a:ext cx="4572000" cy="6820796"/>
          </a:xfrm>
          <a:prstGeom prst="rect">
            <a:avLst/>
          </a:prstGeom>
        </p:spPr>
      </p:pic>
      <p:sp>
        <p:nvSpPr>
          <p:cNvPr id="3" name="Content Placeholder 2"/>
          <p:cNvSpPr>
            <a:spLocks noGrp="1"/>
          </p:cNvSpPr>
          <p:nvPr>
            <p:ph idx="1"/>
          </p:nvPr>
        </p:nvSpPr>
        <p:spPr>
          <a:xfrm>
            <a:off x="914400" y="1219200"/>
            <a:ext cx="8229600" cy="4525963"/>
          </a:xfrm>
        </p:spPr>
        <p:txBody>
          <a:bodyPr>
            <a:normAutofit fontScale="92500" lnSpcReduction="10000"/>
          </a:bodyPr>
          <a:lstStyle/>
          <a:p>
            <a:pPr>
              <a:buFontTx/>
              <a:buNone/>
            </a:pPr>
            <a:r>
              <a:rPr lang="en-US" i="1" dirty="0" smtClean="0"/>
              <a:t> “Expecting or asking one country to combat illegal logging while at the same time receiving or importing illegal logs of course does not support efforts to combat these forest crimes. In fact …allowing import and trade [in] illegally cut timber and associated products could also be considered as an act to assist or even to conduct forest crime.”</a:t>
            </a:r>
            <a:r>
              <a:rPr lang="en-US" dirty="0" smtClean="0"/>
              <a:t>  	</a:t>
            </a:r>
          </a:p>
          <a:p>
            <a:pPr>
              <a:buFontTx/>
              <a:buNone/>
            </a:pPr>
            <a:r>
              <a:rPr lang="en-US" sz="2800" dirty="0" smtClean="0"/>
              <a:t>            - Indonesia’s former forest minister </a:t>
            </a:r>
          </a:p>
          <a:p>
            <a:pPr>
              <a:buFontTx/>
              <a:buNone/>
            </a:pPr>
            <a:r>
              <a:rPr lang="en-US" sz="2800" dirty="0" smtClean="0"/>
              <a:t>		  </a:t>
            </a:r>
            <a:r>
              <a:rPr lang="en-US" sz="2800" dirty="0" err="1" smtClean="0"/>
              <a:t>Mohamad</a:t>
            </a:r>
            <a:r>
              <a:rPr lang="en-US" sz="2800" dirty="0" smtClean="0"/>
              <a:t> </a:t>
            </a:r>
            <a:r>
              <a:rPr lang="en-US" sz="2800" dirty="0" err="1" smtClean="0"/>
              <a:t>Prakosa</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TotalTime>
  <Words>323</Words>
  <Application>Microsoft Macintosh PowerPoint</Application>
  <PresentationFormat>On-screen Show (4:3)</PresentationFormat>
  <Paragraphs>22</Paragraphs>
  <Slides>8</Slides>
  <Notes>5</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Achieving Cost-Effective Reductions in Emissions through Leverage of Demand-side Measures and Local Capacity Building </vt:lpstr>
      <vt:lpstr>Illegal logging: Why do we care?</vt:lpstr>
      <vt:lpstr>Vision for 2015 and Beyond</vt:lpstr>
      <vt:lpstr>PowerPoint Presentation</vt:lpstr>
      <vt:lpstr>PowerPoint Presentation</vt:lpstr>
      <vt:lpstr>Achieve structural changes in key manufacturing sectors and consumer countries currently lacking legality policies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Anne</dc:creator>
  <cp:lastModifiedBy>Kate Horner</cp:lastModifiedBy>
  <cp:revision>15</cp:revision>
  <dcterms:created xsi:type="dcterms:W3CDTF">2012-06-25T22:23:14Z</dcterms:created>
  <dcterms:modified xsi:type="dcterms:W3CDTF">2013-10-28T10:21:38Z</dcterms:modified>
</cp:coreProperties>
</file>