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64" r:id="rId5"/>
  </p:sldIdLst>
  <p:sldSz cx="12192000" cy="6858000"/>
  <p:notesSz cx="6797675" cy="9926638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E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3A2F8B-EBDE-47AF-A6E5-8422E0D4A347}" v="9" dt="2025-02-04T13:46:34.7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C16D65-D0D6-F547-B530-97C9E77261AF}" type="datetimeFigureOut">
              <a:rPr lang="en-DE" smtClean="0"/>
              <a:t>03/24/2025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51FDC6-708E-9E43-9288-C11D8B9EDAD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15414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51FDC6-708E-9E43-9288-C11D8B9EDADB}" type="slidenum">
              <a:rPr lang="en-DE" smtClean="0"/>
              <a:t>1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84115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A2D1A-6027-27B0-BB42-6E9E5B1808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017AEE-51F8-B358-2366-3FD360BBA3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817F9E-46E6-2B3D-D349-01649EEF7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09772-FB33-A949-B87B-759173319DD6}" type="datetimeFigureOut">
              <a:rPr lang="en-DE" smtClean="0"/>
              <a:t>03/24/2025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5B02FC-4737-1993-DAFA-6EE9151A5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9EC53-E0A5-6B09-18DC-96DF2E5B1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32C0-8F5F-3041-9DA9-1B33C7D74AF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9355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397DD-F4F7-CDB7-2630-911A57184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DEEAE1-46C6-ABAE-A4CF-D4D308563D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DC103-0FC5-BB57-2B94-D713E885A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09772-FB33-A949-B87B-759173319DD6}" type="datetimeFigureOut">
              <a:rPr lang="en-DE" smtClean="0"/>
              <a:t>03/24/2025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FBC013-6472-EB7A-6BC3-C4F718DF2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7CBB3C-76DF-AE38-9646-1020926E0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32C0-8F5F-3041-9DA9-1B33C7D74AF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02885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F51653-8C8F-A7A6-8019-2F10B18A35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CDED4A-4B39-DDD2-54CE-C8F72D8500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4C0D6F-A811-F1C2-88E4-E2B94B829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09772-FB33-A949-B87B-759173319DD6}" type="datetimeFigureOut">
              <a:rPr lang="en-DE" smtClean="0"/>
              <a:t>03/24/2025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133FC1-5E44-CD87-84CF-45BC0DD7D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578C33-F66D-DEC5-DD7D-10FD9853D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32C0-8F5F-3041-9DA9-1B33C7D74AF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10443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980ED-06F8-5901-4973-C996EB950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07530-A6FC-2DFB-B24A-DAAAE2848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7A7851-1525-52CB-D2E4-E79D3453B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09772-FB33-A949-B87B-759173319DD6}" type="datetimeFigureOut">
              <a:rPr lang="en-DE" smtClean="0"/>
              <a:t>03/24/2025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DF3F05-5AF2-F32B-7394-10432BE51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F45B26-F977-9523-3AFC-19BD859AB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32C0-8F5F-3041-9DA9-1B33C7D74AF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59115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2B8C9-397C-226A-20A3-7FE55DFF5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BBB24E-5B20-0DB6-065E-4DAE005AF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89B4F-E878-44FF-7E2E-3D11E4E24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09772-FB33-A949-B87B-759173319DD6}" type="datetimeFigureOut">
              <a:rPr lang="en-DE" smtClean="0"/>
              <a:t>03/24/2025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D5B6DD-AD0A-97AA-0D40-BE147535E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AE1EA4-75FC-AA9D-4FA1-48CC2641A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32C0-8F5F-3041-9DA9-1B33C7D74AF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96639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016FF-04B1-7C73-E6DF-2DADE45A3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1E6804-9DB1-1C49-DD6E-60AC03544E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DA9648-3825-3ACE-0942-231FD5A9EF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35471A-CFF9-757D-4FCE-B52696D9A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09772-FB33-A949-B87B-759173319DD6}" type="datetimeFigureOut">
              <a:rPr lang="en-DE" smtClean="0"/>
              <a:t>03/24/2025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A0C523-34E7-66F7-837D-600A5DC9E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CB9483-D1CC-1C8E-99CF-CBDB1DA31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32C0-8F5F-3041-9DA9-1B33C7D74AF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94041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4545A-4D5A-C21C-E77C-FA1CA1E6E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640091-5EA6-956C-9A84-3984547FEB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D55571-BAA5-E771-F022-84D77DE2EA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9B1F9E-1E91-FC1A-541B-872553783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E04BE4-2356-96D4-543C-FFC191FBE2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A6709F-6EF4-AF2D-30C1-6128D515E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09772-FB33-A949-B87B-759173319DD6}" type="datetimeFigureOut">
              <a:rPr lang="en-DE" smtClean="0"/>
              <a:t>03/24/2025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68B9FD-D003-FAAE-B6FE-E567A9215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515202-A580-5D8B-BFE8-F355CD025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32C0-8F5F-3041-9DA9-1B33C7D74AF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36441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501E9-121B-CED6-A79A-56AB83635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A2D4E2-E589-9773-4555-54E5C7CAE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09772-FB33-A949-B87B-759173319DD6}" type="datetimeFigureOut">
              <a:rPr lang="en-DE" smtClean="0"/>
              <a:t>03/24/2025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F91D97-DA1F-4AE2-F213-94416DAF5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1B4C96-B422-87B3-3322-50EED640A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32C0-8F5F-3041-9DA9-1B33C7D74AF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35754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F35363-6B12-004D-DD6C-4E6299E27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09772-FB33-A949-B87B-759173319DD6}" type="datetimeFigureOut">
              <a:rPr lang="en-DE" smtClean="0"/>
              <a:t>03/24/2025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8D162C-16DC-D289-43AA-3AB924458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E8E9AD-3C6A-13B9-4478-A7DBA10EE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32C0-8F5F-3041-9DA9-1B33C7D74AF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53463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9EBE0-D627-9655-A266-086A352FB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AD051-474E-D389-D4B1-738D4D9FC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C4D572-EEC4-4EAC-42B7-BCE2076749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25882A-D5AC-F11E-C729-572243774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09772-FB33-A949-B87B-759173319DD6}" type="datetimeFigureOut">
              <a:rPr lang="en-DE" smtClean="0"/>
              <a:t>03/24/2025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2A8572-5816-7AF4-B899-E7975623F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9D370D-7D8D-1D90-14B9-742D2C4AE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32C0-8F5F-3041-9DA9-1B33C7D74AF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42868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BB916-4B4E-886B-7DA6-0EDAC477F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E238FB-F769-19E9-5D37-9A2E9AC2E4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0E0633-2FBD-B0CE-C534-C64FA4BCB3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66FCC5-6C0E-8587-FD25-9D81D4A06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09772-FB33-A949-B87B-759173319DD6}" type="datetimeFigureOut">
              <a:rPr lang="en-DE" smtClean="0"/>
              <a:t>03/24/2025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9ACF8E-1136-9978-D749-42588E06B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3F66ED-CEB4-58B2-82C7-BA16528D3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32C0-8F5F-3041-9DA9-1B33C7D74AF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94303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64F001-63A2-5DDE-54B3-6C4FD9443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5F3EDB-770E-2C29-C235-86CEF7273B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028F4A-2E78-06F1-2E46-4A9EFAFD42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4909772-FB33-A949-B87B-759173319DD6}" type="datetimeFigureOut">
              <a:rPr lang="en-DE" smtClean="0"/>
              <a:t>03/24/2025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C31436-5752-FF11-C82B-E2A713A9D9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7A05E2-19C2-C9A8-9EF6-4E02D2210E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C4B32C0-8F5F-3041-9DA9-1B33C7D74AF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88266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>
            <a:extLst>
              <a:ext uri="{FF2B5EF4-FFF2-40B4-BE49-F238E27FC236}">
                <a16:creationId xmlns:a16="http://schemas.microsoft.com/office/drawing/2014/main" id="{A6AE8E00-9E4C-8E52-9E55-77150A06F9C2}"/>
              </a:ext>
            </a:extLst>
          </p:cNvPr>
          <p:cNvSpPr/>
          <p:nvPr/>
        </p:nvSpPr>
        <p:spPr>
          <a:xfrm>
            <a:off x="79995" y="0"/>
            <a:ext cx="1790286" cy="48548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2F080105-250B-80D9-C946-31B5EF400488}"/>
              </a:ext>
            </a:extLst>
          </p:cNvPr>
          <p:cNvSpPr/>
          <p:nvPr/>
        </p:nvSpPr>
        <p:spPr>
          <a:xfrm>
            <a:off x="1876629" y="0"/>
            <a:ext cx="1861688" cy="48548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584BCA9A-36B3-8D04-6E72-E2C69D96C623}"/>
              </a:ext>
            </a:extLst>
          </p:cNvPr>
          <p:cNvSpPr/>
          <p:nvPr/>
        </p:nvSpPr>
        <p:spPr>
          <a:xfrm>
            <a:off x="10294902" y="0"/>
            <a:ext cx="1801091" cy="48548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B0717639-CB82-4ECA-CF43-F8579FDB5509}"/>
              </a:ext>
            </a:extLst>
          </p:cNvPr>
          <p:cNvSpPr/>
          <p:nvPr/>
        </p:nvSpPr>
        <p:spPr>
          <a:xfrm>
            <a:off x="5719297" y="0"/>
            <a:ext cx="4306849" cy="48548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5AB341B9-55A5-DF5A-AEFE-F70571FF15BE}"/>
              </a:ext>
            </a:extLst>
          </p:cNvPr>
          <p:cNvSpPr/>
          <p:nvPr/>
        </p:nvSpPr>
        <p:spPr>
          <a:xfrm>
            <a:off x="3743548" y="-12559"/>
            <a:ext cx="1973315" cy="4873803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9E83C9F7-08BB-F149-650F-4367C227BC43}"/>
              </a:ext>
            </a:extLst>
          </p:cNvPr>
          <p:cNvSpPr/>
          <p:nvPr/>
        </p:nvSpPr>
        <p:spPr>
          <a:xfrm>
            <a:off x="-639" y="5075125"/>
            <a:ext cx="12192639" cy="17860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872229-7900-2465-43A5-0D63EF1C7FB8}"/>
              </a:ext>
            </a:extLst>
          </p:cNvPr>
          <p:cNvSpPr/>
          <p:nvPr/>
        </p:nvSpPr>
        <p:spPr>
          <a:xfrm>
            <a:off x="78478" y="-9646"/>
            <a:ext cx="1787553" cy="32727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400" b="1">
                <a:solidFill>
                  <a:schemeClr val="tx1"/>
                </a:solidFill>
              </a:rPr>
              <a:t>Problem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B1D973-AB60-AA5A-BD91-CD58C6FAD984}"/>
              </a:ext>
            </a:extLst>
          </p:cNvPr>
          <p:cNvSpPr/>
          <p:nvPr/>
        </p:nvSpPr>
        <p:spPr>
          <a:xfrm>
            <a:off x="1882726" y="-9646"/>
            <a:ext cx="1860566" cy="327273"/>
          </a:xfrm>
          <a:prstGeom prst="rect">
            <a:avLst/>
          </a:prstGeom>
          <a:solidFill>
            <a:srgbClr val="FCC63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400" b="1">
                <a:solidFill>
                  <a:schemeClr val="tx1"/>
                </a:solidFill>
              </a:rPr>
              <a:t>Inputs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33DC80C-D5EF-33CD-31CB-50044500D192}"/>
              </a:ext>
            </a:extLst>
          </p:cNvPr>
          <p:cNvSpPr/>
          <p:nvPr/>
        </p:nvSpPr>
        <p:spPr>
          <a:xfrm>
            <a:off x="3743548" y="-9646"/>
            <a:ext cx="1983657" cy="327273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400" b="1">
                <a:solidFill>
                  <a:schemeClr val="tx1"/>
                </a:solidFill>
              </a:rPr>
              <a:t>Outputs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6C93363-3CC1-7EDF-D6D8-3745AD45D2B0}"/>
              </a:ext>
            </a:extLst>
          </p:cNvPr>
          <p:cNvSpPr/>
          <p:nvPr/>
        </p:nvSpPr>
        <p:spPr>
          <a:xfrm>
            <a:off x="5727205" y="-9646"/>
            <a:ext cx="4306850" cy="32727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400" b="1">
                <a:solidFill>
                  <a:schemeClr val="tx1"/>
                </a:solidFill>
              </a:rPr>
              <a:t>Outcomes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F85C67-7975-177A-4AD9-5A1023BEA7A7}"/>
              </a:ext>
            </a:extLst>
          </p:cNvPr>
          <p:cNvSpPr/>
          <p:nvPr/>
        </p:nvSpPr>
        <p:spPr>
          <a:xfrm>
            <a:off x="10294647" y="-9646"/>
            <a:ext cx="1801091" cy="32727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400" b="1">
                <a:solidFill>
                  <a:schemeClr val="tx1"/>
                </a:solidFill>
              </a:rPr>
              <a:t>Impact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888F84C-47F1-E915-EE51-42475C79290E}"/>
              </a:ext>
            </a:extLst>
          </p:cNvPr>
          <p:cNvSpPr/>
          <p:nvPr/>
        </p:nvSpPr>
        <p:spPr>
          <a:xfrm>
            <a:off x="1979552" y="665320"/>
            <a:ext cx="1620000" cy="449284"/>
          </a:xfrm>
          <a:prstGeom prst="rect">
            <a:avLst/>
          </a:prstGeom>
          <a:solidFill>
            <a:srgbClr val="FFF1B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>
                <a:solidFill>
                  <a:schemeClr val="tx1"/>
                </a:solidFill>
              </a:rPr>
              <a:t>Grant financing </a:t>
            </a:r>
            <a:r>
              <a:rPr lang="nb-NO" sz="1000" dirty="0">
                <a:solidFill>
                  <a:schemeClr val="tx1"/>
                </a:solidFill>
              </a:rPr>
              <a:t>to</a:t>
            </a:r>
            <a:endParaRPr lang="en-DE" sz="1000" dirty="0">
              <a:solidFill>
                <a:schemeClr val="tx1"/>
              </a:solidFill>
            </a:endParaRPr>
          </a:p>
          <a:p>
            <a:pPr algn="ctr"/>
            <a:r>
              <a:rPr lang="en-DE" sz="1000" dirty="0">
                <a:solidFill>
                  <a:schemeClr val="tx1"/>
                </a:solidFill>
              </a:rPr>
              <a:t>private &amp; public sector</a:t>
            </a:r>
            <a:endParaRPr lang="en-DE" sz="1000" strike="sngStrike" dirty="0">
              <a:solidFill>
                <a:srgbClr val="FF000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3D6E67-527C-3131-727B-232761738AC7}"/>
              </a:ext>
            </a:extLst>
          </p:cNvPr>
          <p:cNvSpPr/>
          <p:nvPr/>
        </p:nvSpPr>
        <p:spPr>
          <a:xfrm>
            <a:off x="3865245" y="665320"/>
            <a:ext cx="1690370" cy="447656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Business development</a:t>
            </a:r>
            <a:endParaRPr lang="en-DE" sz="1000" dirty="0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22BC3F0-1C9A-C2B6-8BD0-4D6A5FEF8A07}"/>
              </a:ext>
            </a:extLst>
          </p:cNvPr>
          <p:cNvSpPr/>
          <p:nvPr/>
        </p:nvSpPr>
        <p:spPr>
          <a:xfrm>
            <a:off x="8163190" y="2156385"/>
            <a:ext cx="1620000" cy="59558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en-GB" sz="1000">
                <a:solidFill>
                  <a:schemeClr val="tx1"/>
                </a:solidFill>
                <a:latin typeface="Aptos" panose="020B0004020202020204" pitchFamily="34" charset="0"/>
              </a:rPr>
              <a:t>Increased </a:t>
            </a:r>
            <a:r>
              <a:rPr lang="en-GB" sz="1000" i="0"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access to electricity and clean cooking technologies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AAAD9B8-48C8-A416-FC7F-ECEDA80B2438}"/>
              </a:ext>
            </a:extLst>
          </p:cNvPr>
          <p:cNvSpPr/>
          <p:nvPr/>
        </p:nvSpPr>
        <p:spPr>
          <a:xfrm>
            <a:off x="3866424" y="3142452"/>
            <a:ext cx="1688013" cy="442042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Effective regulations and policies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90EA1C2-8495-7333-9862-75287A1BECC7}"/>
              </a:ext>
            </a:extLst>
          </p:cNvPr>
          <p:cNvSpPr/>
          <p:nvPr/>
        </p:nvSpPr>
        <p:spPr>
          <a:xfrm>
            <a:off x="171247" y="4305355"/>
            <a:ext cx="1620000" cy="541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>
                <a:solidFill>
                  <a:schemeClr val="tx1"/>
                </a:solidFill>
              </a:rPr>
              <a:t>Lack of institutional capacity for energy system planning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8896B6E-DD13-DA9C-01C5-7786DF9A8E5E}"/>
              </a:ext>
            </a:extLst>
          </p:cNvPr>
          <p:cNvSpPr/>
          <p:nvPr/>
        </p:nvSpPr>
        <p:spPr>
          <a:xfrm>
            <a:off x="1979552" y="1490148"/>
            <a:ext cx="1620000" cy="449284"/>
          </a:xfrm>
          <a:prstGeom prst="rect">
            <a:avLst/>
          </a:prstGeom>
          <a:solidFill>
            <a:srgbClr val="FFF1B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>
                <a:solidFill>
                  <a:schemeClr val="tx1"/>
                </a:solidFill>
              </a:rPr>
              <a:t>Results-based finance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9EB3EFD-6DA8-366A-A521-B1EEF79A68EC}"/>
              </a:ext>
            </a:extLst>
          </p:cNvPr>
          <p:cNvSpPr/>
          <p:nvPr/>
        </p:nvSpPr>
        <p:spPr>
          <a:xfrm>
            <a:off x="1979552" y="2314976"/>
            <a:ext cx="1620000" cy="449284"/>
          </a:xfrm>
          <a:prstGeom prst="rect">
            <a:avLst/>
          </a:prstGeom>
          <a:solidFill>
            <a:srgbClr val="FFF1B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>
                <a:solidFill>
                  <a:schemeClr val="tx1"/>
                </a:solidFill>
              </a:rPr>
              <a:t>Risk mitigation	               (e.g. guarantees)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6DA66DC-4656-AC92-5DF7-9BA564C5FF2C}"/>
              </a:ext>
            </a:extLst>
          </p:cNvPr>
          <p:cNvSpPr/>
          <p:nvPr/>
        </p:nvSpPr>
        <p:spPr>
          <a:xfrm>
            <a:off x="1979552" y="3964632"/>
            <a:ext cx="1620000" cy="449284"/>
          </a:xfrm>
          <a:prstGeom prst="rect">
            <a:avLst/>
          </a:prstGeom>
          <a:solidFill>
            <a:srgbClr val="FFF1B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Capacity building and twinning arrangements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D70102C-864F-E737-6C41-F99C76995D13}"/>
              </a:ext>
            </a:extLst>
          </p:cNvPr>
          <p:cNvSpPr/>
          <p:nvPr/>
        </p:nvSpPr>
        <p:spPr>
          <a:xfrm>
            <a:off x="3874042" y="3962548"/>
            <a:ext cx="1672776" cy="449284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Strategic partnerships and policy dialogue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F73AFAE-1665-E23D-97C3-25DE18597F60}"/>
              </a:ext>
            </a:extLst>
          </p:cNvPr>
          <p:cNvSpPr/>
          <p:nvPr/>
        </p:nvSpPr>
        <p:spPr>
          <a:xfrm>
            <a:off x="1979552" y="3139804"/>
            <a:ext cx="1620000" cy="449284"/>
          </a:xfrm>
          <a:prstGeom prst="rect">
            <a:avLst/>
          </a:prstGeom>
          <a:solidFill>
            <a:srgbClr val="FFF1B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Technical and transactional assistance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E92C9BD-C321-E394-EB34-550353485478}"/>
              </a:ext>
            </a:extLst>
          </p:cNvPr>
          <p:cNvSpPr/>
          <p:nvPr/>
        </p:nvSpPr>
        <p:spPr>
          <a:xfrm>
            <a:off x="3865245" y="1491030"/>
            <a:ext cx="1690370" cy="447656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solidFill>
                  <a:schemeClr val="tx1"/>
                </a:solidFill>
              </a:rPr>
              <a:t>Human capital development</a:t>
            </a:r>
            <a:endParaRPr lang="en-DE" sz="1000"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86CD94E-4CA4-FFFF-3440-0CEAD632258D}"/>
              </a:ext>
            </a:extLst>
          </p:cNvPr>
          <p:cNvSpPr/>
          <p:nvPr/>
        </p:nvSpPr>
        <p:spPr>
          <a:xfrm>
            <a:off x="3865294" y="2316741"/>
            <a:ext cx="1690273" cy="447656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solidFill>
                  <a:schemeClr val="tx1"/>
                </a:solidFill>
              </a:rPr>
              <a:t>Improved information basis for sector development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CFCCC98-E5A2-89BB-E90E-B1D4FE89A878}"/>
              </a:ext>
            </a:extLst>
          </p:cNvPr>
          <p:cNvSpPr/>
          <p:nvPr/>
        </p:nvSpPr>
        <p:spPr>
          <a:xfrm>
            <a:off x="5825503" y="1483000"/>
            <a:ext cx="1833773" cy="4651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Installed on-grid renewable energy generation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4D2C77A-1EFC-FE65-15AA-D9090CFF44CB}"/>
              </a:ext>
            </a:extLst>
          </p:cNvPr>
          <p:cNvSpPr/>
          <p:nvPr/>
        </p:nvSpPr>
        <p:spPr>
          <a:xfrm>
            <a:off x="5825503" y="2316923"/>
            <a:ext cx="1833773" cy="4534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Strengthened electricity networks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11EC116-516F-03A8-98C9-406DAB0EDA18}"/>
              </a:ext>
            </a:extLst>
          </p:cNvPr>
          <p:cNvSpPr/>
          <p:nvPr/>
        </p:nvSpPr>
        <p:spPr>
          <a:xfrm>
            <a:off x="5825503" y="3139138"/>
            <a:ext cx="1833773" cy="4501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Enhanced market for off-grid electricity and clean cooking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D185177-E417-13FD-6B5A-81CB45830458}"/>
              </a:ext>
            </a:extLst>
          </p:cNvPr>
          <p:cNvSpPr/>
          <p:nvPr/>
        </p:nvSpPr>
        <p:spPr>
          <a:xfrm>
            <a:off x="10392466" y="1211616"/>
            <a:ext cx="1620000" cy="7209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>
                <a:solidFill>
                  <a:schemeClr val="tx1"/>
                </a:solidFill>
                <a:latin typeface="Aptos" panose="020B0004020202020204" pitchFamily="34" charset="0"/>
              </a:rPr>
              <a:t>Reduced poverty and inequality in a green world </a:t>
            </a:r>
            <a:endParaRPr lang="en-GB" sz="1200" b="1">
              <a:solidFill>
                <a:srgbClr val="FF0000"/>
              </a:solidFill>
              <a:latin typeface="Aptos" panose="020B0004020202020204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D1EB73A-496D-E11C-5D6F-CE49E1DB2EC6}"/>
              </a:ext>
            </a:extLst>
          </p:cNvPr>
          <p:cNvSpPr/>
          <p:nvPr/>
        </p:nvSpPr>
        <p:spPr>
          <a:xfrm>
            <a:off x="10392466" y="2651021"/>
            <a:ext cx="1620000" cy="10222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>
                <a:solidFill>
                  <a:schemeClr val="tx1"/>
                </a:solidFill>
                <a:latin typeface="Aptos" panose="020B0004020202020204" pitchFamily="34" charset="0"/>
              </a:rPr>
              <a:t>Sustainable economic development improving living conditions and welfare, while promoting climate, environment and nature. 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CBE3FB9-F51B-1F81-4D0E-54E41DF89ED9}"/>
              </a:ext>
            </a:extLst>
          </p:cNvPr>
          <p:cNvSpPr/>
          <p:nvPr/>
        </p:nvSpPr>
        <p:spPr>
          <a:xfrm>
            <a:off x="8147907" y="1377031"/>
            <a:ext cx="1620000" cy="59558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en-GB" sz="1000" i="0"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Avoided emissions through </a:t>
            </a:r>
            <a:r>
              <a:rPr lang="en-GB" sz="1000">
                <a:solidFill>
                  <a:schemeClr val="tx1"/>
                </a:solidFill>
                <a:latin typeface="Aptos" panose="020B0004020202020204" pitchFamily="34" charset="0"/>
              </a:rPr>
              <a:t>i</a:t>
            </a:r>
            <a:r>
              <a:rPr lang="en-GB" sz="1000" i="0"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ncreased renewable energy supply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6720A70-1D96-4AC6-1E10-03174ADE117D}"/>
              </a:ext>
            </a:extLst>
          </p:cNvPr>
          <p:cNvSpPr/>
          <p:nvPr/>
        </p:nvSpPr>
        <p:spPr>
          <a:xfrm>
            <a:off x="171247" y="2991520"/>
            <a:ext cx="1620000" cy="541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Inadequate legal/ regulatory framework and governance challenges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0F7BD48-B7B8-5334-7D83-65B8D512015E}"/>
              </a:ext>
            </a:extLst>
          </p:cNvPr>
          <p:cNvSpPr/>
          <p:nvPr/>
        </p:nvSpPr>
        <p:spPr>
          <a:xfrm>
            <a:off x="171247" y="3648438"/>
            <a:ext cx="1620000" cy="541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>
                <a:solidFill>
                  <a:schemeClr val="tx1"/>
                </a:solidFill>
              </a:rPr>
              <a:t>Insufficient public and private investment in energy sector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0C00766E-EC6B-349D-3EA1-24B370709395}"/>
              </a:ext>
            </a:extLst>
          </p:cNvPr>
          <p:cNvSpPr/>
          <p:nvPr/>
        </p:nvSpPr>
        <p:spPr>
          <a:xfrm>
            <a:off x="171247" y="1020766"/>
            <a:ext cx="1620000" cy="541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>
                <a:solidFill>
                  <a:schemeClr val="tx1"/>
                </a:solidFill>
              </a:rPr>
              <a:t>Widespread use of polluting cooking methods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948C0096-CC06-720A-48F3-FF2E8A8F0A9C}"/>
              </a:ext>
            </a:extLst>
          </p:cNvPr>
          <p:cNvSpPr/>
          <p:nvPr/>
        </p:nvSpPr>
        <p:spPr>
          <a:xfrm>
            <a:off x="171247" y="2334602"/>
            <a:ext cx="1620000" cy="541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Increasing GHG emissions from energy production and use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CEF8219-5374-1465-90A3-2DD80229460C}"/>
              </a:ext>
            </a:extLst>
          </p:cNvPr>
          <p:cNvSpPr/>
          <p:nvPr/>
        </p:nvSpPr>
        <p:spPr>
          <a:xfrm>
            <a:off x="2409827" y="5075125"/>
            <a:ext cx="2428872" cy="178609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/>
                </a:solidFill>
              </a:rPr>
              <a:t>Necessary financing made available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/>
                </a:solidFill>
              </a:rPr>
              <a:t>Financing can be absorbed into local context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/>
                </a:solidFill>
              </a:rPr>
              <a:t>Appropriate program design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/>
                </a:solidFill>
              </a:rPr>
              <a:t>Inputs are demand driven and well coordinated with other initiatives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/>
                </a:solidFill>
              </a:rPr>
              <a:t>Knowledge-sharing and policy dialogue is effective and suited to improve regulatory context, making it more conducive to investments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D134B72-2836-5BCA-7057-6AFF50EFB5DA}"/>
              </a:ext>
            </a:extLst>
          </p:cNvPr>
          <p:cNvSpPr/>
          <p:nvPr/>
        </p:nvSpPr>
        <p:spPr>
          <a:xfrm>
            <a:off x="7353300" y="5075127"/>
            <a:ext cx="4838701" cy="178609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Access to energy leads to use, i.e. electricity and clean cooking  solutions are affordable, available, reliable; and appropriate to local contexts</a:t>
            </a:r>
            <a:endParaRPr lang="en-US" sz="900" strike="sngStrike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Available electricity is put to productive use and income-generating activities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Increased and improved employment opportunities, leading to higher incomes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Businesses benefit from electricity and can expand activities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Increase in welfare through improved and prolonged leisure time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Electricity use leads to increased study time and school quality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Electricity use leads to more effective public healthcare services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Clean cooking technology improvement in air quality is sufficient to improve health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Interventions effectively target women and girls as beneficiaries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Clean energy and clean cooking replaces dirty energy and cooking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3EC00BB4-95BB-C5F5-1344-DC865D1A524E}"/>
              </a:ext>
            </a:extLst>
          </p:cNvPr>
          <p:cNvSpPr/>
          <p:nvPr/>
        </p:nvSpPr>
        <p:spPr>
          <a:xfrm>
            <a:off x="4838700" y="5075126"/>
            <a:ext cx="2514599" cy="178609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/>
                </a:solidFill>
              </a:rPr>
              <a:t>The political economy in partner countries is adaptive and open to change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/>
                </a:solidFill>
              </a:rPr>
              <a:t>Financing is effectively utilized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/>
                </a:solidFill>
              </a:rPr>
              <a:t>Sufficient absorption capacity in public institutions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/>
                </a:solidFill>
              </a:rPr>
              <a:t>Behavioral change interventions are effective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/>
                </a:solidFill>
              </a:rPr>
              <a:t>Local workforce can be absorbed by new sectors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BFA462FA-D864-F7E9-2972-5F18D1DA9753}"/>
              </a:ext>
            </a:extLst>
          </p:cNvPr>
          <p:cNvSpPr/>
          <p:nvPr/>
        </p:nvSpPr>
        <p:spPr>
          <a:xfrm>
            <a:off x="-638" y="5075128"/>
            <a:ext cx="2410464" cy="178609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>
                <a:solidFill>
                  <a:schemeClr val="tx1"/>
                </a:solidFill>
              </a:rPr>
              <a:t>Assumption and prerequisites for moving between </a:t>
            </a:r>
            <a:r>
              <a:rPr lang="en-US" sz="1100" b="1" err="1">
                <a:solidFill>
                  <a:schemeClr val="tx1"/>
                </a:solidFill>
              </a:rPr>
              <a:t>ToC</a:t>
            </a:r>
            <a:r>
              <a:rPr lang="en-US" sz="1100" b="1">
                <a:solidFill>
                  <a:schemeClr val="tx1"/>
                </a:solidFill>
              </a:rPr>
              <a:t> stages</a:t>
            </a:r>
          </a:p>
        </p:txBody>
      </p:sp>
      <p:cxnSp>
        <p:nvCxnSpPr>
          <p:cNvPr id="90" name="Curved Connector 89">
            <a:extLst>
              <a:ext uri="{FF2B5EF4-FFF2-40B4-BE49-F238E27FC236}">
                <a16:creationId xmlns:a16="http://schemas.microsoft.com/office/drawing/2014/main" id="{5CFAD47D-0AFB-CC3A-61F0-5CDA0BAE953C}"/>
              </a:ext>
            </a:extLst>
          </p:cNvPr>
          <p:cNvCxnSpPr>
            <a:cxnSpLocks/>
            <a:stCxn id="94" idx="2"/>
            <a:endCxn id="95" idx="2"/>
          </p:cNvCxnSpPr>
          <p:nvPr/>
        </p:nvCxnSpPr>
        <p:spPr>
          <a:xfrm rot="16200000" flipH="1">
            <a:off x="3765664" y="3896702"/>
            <a:ext cx="6350" cy="1922733"/>
          </a:xfrm>
          <a:prstGeom prst="curvedConnector3">
            <a:avLst>
              <a:gd name="adj1" fmla="val 370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Curved Connector 90">
            <a:extLst>
              <a:ext uri="{FF2B5EF4-FFF2-40B4-BE49-F238E27FC236}">
                <a16:creationId xmlns:a16="http://schemas.microsoft.com/office/drawing/2014/main" id="{D0352115-7A1F-85D5-8A52-A50E61DC64A8}"/>
              </a:ext>
            </a:extLst>
          </p:cNvPr>
          <p:cNvCxnSpPr>
            <a:cxnSpLocks/>
            <a:stCxn id="95" idx="2"/>
            <a:endCxn id="99" idx="2"/>
          </p:cNvCxnSpPr>
          <p:nvPr/>
        </p:nvCxnSpPr>
        <p:spPr>
          <a:xfrm rot="5400000" flipH="1" flipV="1">
            <a:off x="6298289" y="3286811"/>
            <a:ext cx="6350" cy="3142516"/>
          </a:xfrm>
          <a:prstGeom prst="curvedConnector3">
            <a:avLst>
              <a:gd name="adj1" fmla="val -360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Curved Connector 100">
            <a:extLst>
              <a:ext uri="{FF2B5EF4-FFF2-40B4-BE49-F238E27FC236}">
                <a16:creationId xmlns:a16="http://schemas.microsoft.com/office/drawing/2014/main" id="{4F7A14DA-CA72-1A4C-92C2-3DEED1095EE5}"/>
              </a:ext>
            </a:extLst>
          </p:cNvPr>
          <p:cNvCxnSpPr>
            <a:cxnSpLocks/>
            <a:stCxn id="99" idx="2"/>
            <a:endCxn id="100" idx="2"/>
          </p:cNvCxnSpPr>
          <p:nvPr/>
        </p:nvCxnSpPr>
        <p:spPr>
          <a:xfrm rot="16200000" flipH="1">
            <a:off x="9534085" y="3193531"/>
            <a:ext cx="12700" cy="3322726"/>
          </a:xfrm>
          <a:prstGeom prst="curvedConnector3">
            <a:avLst>
              <a:gd name="adj1" fmla="val 180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4" name="Extract 143">
            <a:extLst>
              <a:ext uri="{FF2B5EF4-FFF2-40B4-BE49-F238E27FC236}">
                <a16:creationId xmlns:a16="http://schemas.microsoft.com/office/drawing/2014/main" id="{B9D6DE93-0476-0AC4-F045-CC716ABBEAC9}"/>
              </a:ext>
            </a:extLst>
          </p:cNvPr>
          <p:cNvSpPr/>
          <p:nvPr/>
        </p:nvSpPr>
        <p:spPr>
          <a:xfrm rot="5400000">
            <a:off x="5710426" y="2462251"/>
            <a:ext cx="4396087" cy="241668"/>
          </a:xfrm>
          <a:prstGeom prst="flowChartExtra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pic>
        <p:nvPicPr>
          <p:cNvPr id="7" name="Picture 2" descr="SDG 1: No Poverty - GSMA | SDG Report 2023">
            <a:extLst>
              <a:ext uri="{FF2B5EF4-FFF2-40B4-BE49-F238E27FC236}">
                <a16:creationId xmlns:a16="http://schemas.microsoft.com/office/drawing/2014/main" id="{A52D8864-5704-3EEF-B1C2-FD1DF12624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5512" y="1932569"/>
            <a:ext cx="263735" cy="263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SDGs | KnowSDGs">
            <a:extLst>
              <a:ext uri="{FF2B5EF4-FFF2-40B4-BE49-F238E27FC236}">
                <a16:creationId xmlns:a16="http://schemas.microsoft.com/office/drawing/2014/main" id="{EDFBC565-A252-7649-6DDB-7432838CC1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2828" y="1932569"/>
            <a:ext cx="263735" cy="263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Sustainable Development Goal 4 - Wikipedia">
            <a:extLst>
              <a:ext uri="{FF2B5EF4-FFF2-40B4-BE49-F238E27FC236}">
                <a16:creationId xmlns:a16="http://schemas.microsoft.com/office/drawing/2014/main" id="{AF0B24CE-2C01-8ECA-2F56-A39A6E28C7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0201" y="1930336"/>
            <a:ext cx="263735" cy="263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8" descr="Sustainable Development Goal 5 - Wikipedia">
            <a:extLst>
              <a:ext uri="{FF2B5EF4-FFF2-40B4-BE49-F238E27FC236}">
                <a16:creationId xmlns:a16="http://schemas.microsoft.com/office/drawing/2014/main" id="{35ED93D6-F211-0FF0-DC49-7F6CE96FE2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7593" y="1931671"/>
            <a:ext cx="263735" cy="263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0" descr="SDGs | KnowSDGs">
            <a:extLst>
              <a:ext uri="{FF2B5EF4-FFF2-40B4-BE49-F238E27FC236}">
                <a16:creationId xmlns:a16="http://schemas.microsoft.com/office/drawing/2014/main" id="{6342935D-38EA-D5D6-8122-6B6A41C6E1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8226" y="2316627"/>
            <a:ext cx="282695" cy="282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12" descr="Goal 8 | Department of Economic and ...">
            <a:extLst>
              <a:ext uri="{FF2B5EF4-FFF2-40B4-BE49-F238E27FC236}">
                <a16:creationId xmlns:a16="http://schemas.microsoft.com/office/drawing/2014/main" id="{ABABB97E-AA0E-941E-2D3F-E1C526D2B5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2466" y="3685188"/>
            <a:ext cx="263735" cy="263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14" descr="Goal 13: Climate action">
            <a:extLst>
              <a:ext uri="{FF2B5EF4-FFF2-40B4-BE49-F238E27FC236}">
                <a16:creationId xmlns:a16="http://schemas.microsoft.com/office/drawing/2014/main" id="{94A66201-6933-B5F5-DB43-17FFBAE926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5206" y="1377031"/>
            <a:ext cx="295253" cy="295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16" descr="SDGs | KnowSDGs">
            <a:extLst>
              <a:ext uri="{FF2B5EF4-FFF2-40B4-BE49-F238E27FC236}">
                <a16:creationId xmlns:a16="http://schemas.microsoft.com/office/drawing/2014/main" id="{B90E0366-BD9E-B66D-2E98-2CC8E34329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9829" y="3683337"/>
            <a:ext cx="263735" cy="263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1859343A-00B8-1398-9139-FC7FD8EEB95D}"/>
              </a:ext>
            </a:extLst>
          </p:cNvPr>
          <p:cNvSpPr/>
          <p:nvPr/>
        </p:nvSpPr>
        <p:spPr>
          <a:xfrm>
            <a:off x="8163190" y="2942614"/>
            <a:ext cx="1620000" cy="5688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Strengthened institutions and improved governance and transparency</a:t>
            </a:r>
            <a:endParaRPr lang="en-US" sz="1000">
              <a:solidFill>
                <a:srgbClr val="FF0000"/>
              </a:solidFill>
            </a:endParaRPr>
          </a:p>
        </p:txBody>
      </p:sp>
      <p:pic>
        <p:nvPicPr>
          <p:cNvPr id="60" name="Picture 14" descr="Goal 13: Climate action">
            <a:extLst>
              <a:ext uri="{FF2B5EF4-FFF2-40B4-BE49-F238E27FC236}">
                <a16:creationId xmlns:a16="http://schemas.microsoft.com/office/drawing/2014/main" id="{0C9B1338-C628-E1D1-21A3-D2A9CA79A9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232" y="3683337"/>
            <a:ext cx="263735" cy="263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2CD42F4-9705-A659-A30C-EDA7E738CDA8}"/>
              </a:ext>
            </a:extLst>
          </p:cNvPr>
          <p:cNvSpPr/>
          <p:nvPr/>
        </p:nvSpPr>
        <p:spPr>
          <a:xfrm>
            <a:off x="171247" y="363848"/>
            <a:ext cx="1620000" cy="541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Insufficient infrastructure and value chains for electricity supply</a:t>
            </a:r>
          </a:p>
        </p:txBody>
      </p:sp>
      <p:pic>
        <p:nvPicPr>
          <p:cNvPr id="116" name="Picture 115">
            <a:extLst>
              <a:ext uri="{FF2B5EF4-FFF2-40B4-BE49-F238E27FC236}">
                <a16:creationId xmlns:a16="http://schemas.microsoft.com/office/drawing/2014/main" id="{5D731206-5B6B-A11F-D53E-6C4480807B0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1757768" y="1938354"/>
            <a:ext cx="249466" cy="256301"/>
          </a:xfrm>
          <a:prstGeom prst="rect">
            <a:avLst/>
          </a:prstGeom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id="{03FDAE70-489C-AF1F-2E5B-69ADC7BE383C}"/>
              </a:ext>
            </a:extLst>
          </p:cNvPr>
          <p:cNvSpPr/>
          <p:nvPr/>
        </p:nvSpPr>
        <p:spPr>
          <a:xfrm>
            <a:off x="5825503" y="664055"/>
            <a:ext cx="1833773" cy="4501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New private and public financing leveraged</a:t>
            </a:r>
            <a:endParaRPr lang="en-DE" sz="1000" dirty="0">
              <a:solidFill>
                <a:schemeClr val="tx1"/>
              </a:solidFill>
            </a:endParaRPr>
          </a:p>
        </p:txBody>
      </p:sp>
      <p:pic>
        <p:nvPicPr>
          <p:cNvPr id="122" name="Picture 10" descr="SDGs | KnowSDGs">
            <a:extLst>
              <a:ext uri="{FF2B5EF4-FFF2-40B4-BE49-F238E27FC236}">
                <a16:creationId xmlns:a16="http://schemas.microsoft.com/office/drawing/2014/main" id="{9FEC7E64-64C0-8302-40A8-F9A4AA7E00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8823" y="1693037"/>
            <a:ext cx="282695" cy="282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4" name="Picture 18" descr="SDG 17: Partnerships for the Goals ...">
            <a:extLst>
              <a:ext uri="{FF2B5EF4-FFF2-40B4-BE49-F238E27FC236}">
                <a16:creationId xmlns:a16="http://schemas.microsoft.com/office/drawing/2014/main" id="{ADC1E188-D8F2-7505-1DED-4E25C2E755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1713" y="3681340"/>
            <a:ext cx="263735" cy="263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8BA45C4F-B03A-9F60-F5AA-5F970BD11831}"/>
              </a:ext>
            </a:extLst>
          </p:cNvPr>
          <p:cNvCxnSpPr>
            <a:cxnSpLocks/>
            <a:stCxn id="43" idx="0"/>
            <a:endCxn id="16" idx="2"/>
          </p:cNvCxnSpPr>
          <p:nvPr/>
        </p:nvCxnSpPr>
        <p:spPr>
          <a:xfrm flipH="1" flipV="1">
            <a:off x="11202069" y="2194071"/>
            <a:ext cx="397" cy="45695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0" name="Picture 199">
            <a:extLst>
              <a:ext uri="{FF2B5EF4-FFF2-40B4-BE49-F238E27FC236}">
                <a16:creationId xmlns:a16="http://schemas.microsoft.com/office/drawing/2014/main" id="{873C2322-6D1C-C8F3-06D8-E5BD456065D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690340" y="3227137"/>
            <a:ext cx="280119" cy="282050"/>
          </a:xfrm>
          <a:prstGeom prst="rect">
            <a:avLst/>
          </a:prstGeom>
        </p:spPr>
      </p:pic>
      <p:sp>
        <p:nvSpPr>
          <p:cNvPr id="201" name="Rectangle 200">
            <a:extLst>
              <a:ext uri="{FF2B5EF4-FFF2-40B4-BE49-F238E27FC236}">
                <a16:creationId xmlns:a16="http://schemas.microsoft.com/office/drawing/2014/main" id="{ACD3BAD5-1647-B528-EA6D-C82FD0D7EB42}"/>
              </a:ext>
            </a:extLst>
          </p:cNvPr>
          <p:cNvSpPr/>
          <p:nvPr/>
        </p:nvSpPr>
        <p:spPr>
          <a:xfrm>
            <a:off x="5825503" y="3958084"/>
            <a:ext cx="1833773" cy="4501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Improved capacity for </a:t>
            </a:r>
            <a:br>
              <a:rPr lang="en-US" sz="1000">
                <a:solidFill>
                  <a:schemeClr val="tx1"/>
                </a:solidFill>
              </a:rPr>
            </a:br>
            <a:r>
              <a:rPr lang="en-US" sz="1000">
                <a:solidFill>
                  <a:schemeClr val="tx1"/>
                </a:solidFill>
              </a:rPr>
              <a:t>power trade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CBE4DC3-468E-ED76-EE82-C26E08454047}"/>
              </a:ext>
            </a:extLst>
          </p:cNvPr>
          <p:cNvSpPr/>
          <p:nvPr/>
        </p:nvSpPr>
        <p:spPr>
          <a:xfrm>
            <a:off x="171247" y="1677684"/>
            <a:ext cx="1620000" cy="541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Low ability to pay for energy services</a:t>
            </a:r>
          </a:p>
        </p:txBody>
      </p:sp>
    </p:spTree>
    <p:extLst>
      <p:ext uri="{BB962C8B-B14F-4D97-AF65-F5344CB8AC3E}">
        <p14:creationId xmlns:p14="http://schemas.microsoft.com/office/powerpoint/2010/main" val="2690882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65af48a-6e8b-48fc-a074-5e8638c0ea44" xsi:nil="true"/>
    <lcf76f155ced4ddcb4097134ff3c332f xmlns="0e2a60a3-aac0-4b4d-808b-830d5fbed167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FA031754D924141BCE8D4F64BFEAD29" ma:contentTypeVersion="4" ma:contentTypeDescription="Opprett et nytt dokument." ma:contentTypeScope="" ma:versionID="da4d784c9c019933fa27cf94e824fbc1">
  <xsd:schema xmlns:xsd="http://www.w3.org/2001/XMLSchema" xmlns:xs="http://www.w3.org/2001/XMLSchema" xmlns:p="http://schemas.microsoft.com/office/2006/metadata/properties" xmlns:ns2="48c6c69e-3640-422e-bb7b-e4c524d3d1e2" xmlns:ns3="b254a7df-db2d-43fe-9488-6898f6261b3c" xmlns:ns4="0e2a60a3-aac0-4b4d-808b-830d5fbed167" xmlns:ns5="065af48a-6e8b-48fc-a074-5e8638c0ea44" targetNamespace="http://schemas.microsoft.com/office/2006/metadata/properties" ma:root="true" ma:fieldsID="0dea06c8c1968db64e70aa4f4f449d2d" ns2:_="" ns3:_="" ns4:_="" ns5:_="">
    <xsd:import namespace="48c6c69e-3640-422e-bb7b-e4c524d3d1e2"/>
    <xsd:import namespace="b254a7df-db2d-43fe-9488-6898f6261b3c"/>
    <xsd:import namespace="0e2a60a3-aac0-4b4d-808b-830d5fbed167"/>
    <xsd:import namespace="065af48a-6e8b-48fc-a074-5e8638c0ea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4:lcf76f155ced4ddcb4097134ff3c332f" minOccurs="0"/>
                <xsd:element ref="ns5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c6c69e-3640-422e-bb7b-e4c524d3d1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description="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54a7df-db2d-43fe-9488-6898f6261b3c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2a60a3-aac0-4b4d-808b-830d5fbed167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24" nillable="true" ma:taxonomy="true" ma:internalName="lcf76f155ced4ddcb4097134ff3c332f" ma:taxonomyFieldName="MediaServiceImageTags" ma:displayName="Bildemerkelapper" ma:readOnly="false" ma:fieldId="{5cf76f15-5ced-4ddc-b409-7134ff3c332f}" ma:taxonomyMulti="true" ma:sspId="613e87f7-f6bd-424e-a36d-b4e432f2103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5af48a-6e8b-48fc-a074-5e8638c0ea44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2243ec85-d51f-460d-9dfe-ec30bb7e0a61}" ma:internalName="TaxCatchAll" ma:showField="CatchAllData" ma:web="065af48a-6e8b-48fc-a074-5e8638c0ea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14B5C38-E42C-401D-A601-91DFEF491C8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A71B7B9-DC61-494A-94B3-830A34628184}">
  <ds:schemaRefs>
    <ds:schemaRef ds:uri="http://www.w3.org/XML/1998/namespace"/>
    <ds:schemaRef ds:uri="http://schemas.microsoft.com/office/2006/documentManagement/types"/>
    <ds:schemaRef ds:uri="http://purl.org/dc/dcmitype/"/>
    <ds:schemaRef ds:uri="0e2a60a3-aac0-4b4d-808b-830d5fbed167"/>
    <ds:schemaRef ds:uri="http://schemas.openxmlformats.org/package/2006/metadata/core-properties"/>
    <ds:schemaRef ds:uri="http://purl.org/dc/elements/1.1/"/>
    <ds:schemaRef ds:uri="48c6c69e-3640-422e-bb7b-e4c524d3d1e2"/>
    <ds:schemaRef ds:uri="b254a7df-db2d-43fe-9488-6898f6261b3c"/>
    <ds:schemaRef ds:uri="http://schemas.microsoft.com/office/2006/metadata/properties"/>
    <ds:schemaRef ds:uri="http://schemas.microsoft.com/office/infopath/2007/PartnerControls"/>
    <ds:schemaRef ds:uri="065af48a-6e8b-48fc-a074-5e8638c0ea44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38461512-F206-429F-AA10-BF9DB763F3A4}">
  <ds:schemaRefs>
    <ds:schemaRef ds:uri="065af48a-6e8b-48fc-a074-5e8638c0ea44"/>
    <ds:schemaRef ds:uri="0e2a60a3-aac0-4b4d-808b-830d5fbed167"/>
    <ds:schemaRef ds:uri="48c6c69e-3640-422e-bb7b-e4c524d3d1e2"/>
    <ds:schemaRef ds:uri="b254a7df-db2d-43fe-9488-6898f6261b3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383</Words>
  <Application>Microsoft Office PowerPoint</Application>
  <PresentationFormat>Widescreen</PresentationFormat>
  <Paragraphs>55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Office Theme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Maximilian Bruder</dc:creator>
  <cp:lastModifiedBy>Maurset, Silje Uhlen</cp:lastModifiedBy>
  <cp:revision>2</cp:revision>
  <cp:lastPrinted>2024-09-26T10:49:30Z</cp:lastPrinted>
  <dcterms:created xsi:type="dcterms:W3CDTF">2024-09-06T08:05:48Z</dcterms:created>
  <dcterms:modified xsi:type="dcterms:W3CDTF">2025-03-24T12:27:54Z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MSIP_Label_defa4170-0d19-0005-0004-bc88714345d2_Enabled">
    <vt:lpwstr>true</vt:lpwstr>
  </property>
  <property fmtid="{D5CDD505-2E9C-101B-9397-08002B2CF9AE}" pid="4" name="MSIP_Label_defa4170-0d19-0005-0004-bc88714345d2_SetDate">
    <vt:lpwstr>2024-09-11T13:26:12Z</vt:lpwstr>
  </property>
  <property fmtid="{D5CDD505-2E9C-101B-9397-08002B2CF9AE}" pid="5" name="MSIP_Label_defa4170-0d19-0005-0004-bc88714345d2_Method">
    <vt:lpwstr>Standard</vt:lpwstr>
  </property>
  <property fmtid="{D5CDD505-2E9C-101B-9397-08002B2CF9AE}" pid="6" name="MSIP_Label_defa4170-0d19-0005-0004-bc88714345d2_Name">
    <vt:lpwstr>defa4170-0d19-0005-0004-bc88714345d2</vt:lpwstr>
  </property>
  <property fmtid="{D5CDD505-2E9C-101B-9397-08002B2CF9AE}" pid="7" name="MSIP_Label_defa4170-0d19-0005-0004-bc88714345d2_SiteId">
    <vt:lpwstr>3977e38c-aa4b-439e-80ea-421a4d4ef891</vt:lpwstr>
  </property>
  <property fmtid="{D5CDD505-2E9C-101B-9397-08002B2CF9AE}" pid="8" name="MSIP_Label_defa4170-0d19-0005-0004-bc88714345d2_ActionId">
    <vt:lpwstr>4e444b0f-c0f2-40bf-bec1-b8bd4060d901</vt:lpwstr>
  </property>
  <property fmtid="{D5CDD505-2E9C-101B-9397-08002B2CF9AE}" pid="9" name="MSIP_Label_defa4170-0d19-0005-0004-bc88714345d2_ContentBits">
    <vt:lpwstr>0</vt:lpwstr>
  </property>
  <property fmtid="{D5CDD505-2E9C-101B-9397-08002B2CF9AE}" pid="10" name="ContentTypeId">
    <vt:lpwstr>0x010100DFA031754D924141BCE8D4F64BFEAD29</vt:lpwstr>
  </property>
</Properties>
</file>