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77" r:id="rId3"/>
    <p:sldId id="274" r:id="rId4"/>
    <p:sldId id="271" r:id="rId5"/>
    <p:sldId id="259" r:id="rId6"/>
    <p:sldId id="270" r:id="rId7"/>
    <p:sldId id="261" r:id="rId8"/>
    <p:sldId id="273" r:id="rId9"/>
    <p:sldId id="264" r:id="rId10"/>
    <p:sldId id="278" r:id="rId11"/>
  </p:sldIdLst>
  <p:sldSz cx="41148000" cy="13716000"/>
  <p:notesSz cx="6858000" cy="9144000"/>
  <p:defaultTextStyle>
    <a:defPPr>
      <a:defRPr lang="en-US"/>
    </a:defPPr>
    <a:lvl1pPr marL="0" algn="l" defTabSz="2632814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1pPr>
    <a:lvl2pPr marL="1316407" algn="l" defTabSz="2632814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2pPr>
    <a:lvl3pPr marL="2632814" algn="l" defTabSz="2632814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3pPr>
    <a:lvl4pPr marL="3949224" algn="l" defTabSz="2632814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4pPr>
    <a:lvl5pPr marL="5265631" algn="l" defTabSz="2632814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5pPr>
    <a:lvl6pPr marL="6582038" algn="l" defTabSz="2632814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6pPr>
    <a:lvl7pPr marL="7898445" algn="l" defTabSz="2632814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7pPr>
    <a:lvl8pPr marL="9214855" algn="l" defTabSz="2632814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8pPr>
    <a:lvl9pPr marL="10531262" algn="l" defTabSz="2632814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12960" userDrawn="1">
          <p15:clr>
            <a:srgbClr val="A4A3A4"/>
          </p15:clr>
        </p15:guide>
        <p15:guide id="3" orient="horz" pos="7004">
          <p15:clr>
            <a:srgbClr val="A4A3A4"/>
          </p15:clr>
        </p15:guide>
        <p15:guide id="4" pos="741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 Kurowski" initials="CK" lastIdx="4" clrIdx="0">
    <p:extLst>
      <p:ext uri="{19B8F6BF-5375-455C-9EA6-DF929625EA0E}">
        <p15:presenceInfo xmlns:p15="http://schemas.microsoft.com/office/powerpoint/2012/main" userId="S-1-5-21-88094858-919529-1617787245-12202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1812" autoAdjust="0"/>
    <p:restoredTop sz="99805" autoAdjust="0"/>
  </p:normalViewPr>
  <p:slideViewPr>
    <p:cSldViewPr snapToGrid="0" snapToObjects="1" showGuides="1">
      <p:cViewPr varScale="1">
        <p:scale>
          <a:sx n="26" d="100"/>
          <a:sy n="26" d="100"/>
        </p:scale>
        <p:origin x="140" y="420"/>
      </p:cViewPr>
      <p:guideLst>
        <p:guide orient="horz" pos="4320"/>
        <p:guide pos="12960"/>
        <p:guide orient="horz" pos="7004"/>
        <p:guide pos="74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710327491301597E-2"/>
          <c:y val="0"/>
          <c:w val="0.63723155811827104"/>
          <c:h val="0.949100100864619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>
                  <a:lumMod val="50000"/>
                </a:schemeClr>
              </a:solidFill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LICS</c:v>
                </c:pt>
                <c:pt idx="1">
                  <c:v>LMICS</c:v>
                </c:pt>
              </c:strCache>
            </c:strRef>
          </c:cat>
          <c:val>
            <c:numRef>
              <c:f>Hoja1!$B$2:$B$3</c:f>
              <c:numCache>
                <c:formatCode>[$$]#,##0.00</c:formatCode>
                <c:ptCount val="2"/>
                <c:pt idx="0">
                  <c:v>12.24</c:v>
                </c:pt>
                <c:pt idx="1">
                  <c:v>26.54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84-B148-80B0-1C777B82C12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tx1"/>
            </a:solidFill>
            <a:ln w="6350">
              <a:solidFill>
                <a:schemeClr val="tx1">
                  <a:lumMod val="50000"/>
                </a:schemeClr>
              </a:solidFill>
            </a:ln>
            <a:effectLst/>
          </c:spPr>
          <c:invertIfNegative val="0"/>
          <c:cat>
            <c:strRef>
              <c:f>Hoja1!$A$2:$A$3</c:f>
              <c:strCache>
                <c:ptCount val="2"/>
                <c:pt idx="0">
                  <c:v>LICS</c:v>
                </c:pt>
                <c:pt idx="1">
                  <c:v>LMICS</c:v>
                </c:pt>
              </c:strCache>
            </c:strRef>
          </c:cat>
          <c:val>
            <c:numRef>
              <c:f>Hoja1!$C$2:$C$3</c:f>
              <c:numCache>
                <c:formatCode>[$$]#,##0.00</c:formatCode>
                <c:ptCount val="2"/>
                <c:pt idx="0">
                  <c:v>112</c:v>
                </c:pt>
                <c:pt idx="1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84-B148-80B0-1C777B82C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-2142812664"/>
        <c:axId val="-2142809624"/>
      </c:barChart>
      <c:catAx>
        <c:axId val="-2142812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42809624"/>
        <c:crosses val="autoZero"/>
        <c:auto val="1"/>
        <c:lblAlgn val="ctr"/>
        <c:lblOffset val="100"/>
        <c:noMultiLvlLbl val="0"/>
      </c:catAx>
      <c:valAx>
        <c:axId val="-2142809624"/>
        <c:scaling>
          <c:orientation val="minMax"/>
        </c:scaling>
        <c:delete val="1"/>
        <c:axPos val="l"/>
        <c:numFmt formatCode="[$$]#,##0.00" sourceLinked="1"/>
        <c:majorTickMark val="none"/>
        <c:minorTickMark val="none"/>
        <c:tickLblPos val="nextTo"/>
        <c:crossAx val="-214281266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 w="6350">
              <a:solidFill>
                <a:schemeClr val="tx1">
                  <a:lumMod val="50000"/>
                </a:schemeClr>
              </a:solidFill>
            </a:ln>
          </c:spPr>
          <c:dPt>
            <c:idx val="0"/>
            <c:bubble3D val="0"/>
            <c:spPr>
              <a:gradFill>
                <a:gsLst>
                  <a:gs pos="75000">
                    <a:schemeClr val="tx1"/>
                  </a:gs>
                  <a:gs pos="22000">
                    <a:schemeClr val="bg2"/>
                  </a:gs>
                </a:gsLst>
                <a:lin ang="5400000" scaled="1"/>
              </a:gradFill>
              <a:ln w="6350">
                <a:solidFill>
                  <a:schemeClr val="tx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67-0748-B949-E32E896C3EC5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6350">
                <a:solidFill>
                  <a:schemeClr val="tx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B67-0748-B949-E32E896C3EC5}"/>
              </c:ext>
            </c:extLst>
          </c:dPt>
          <c:cat>
            <c:strRef>
              <c:f>Hoja1!$A$2:$A$3</c:f>
              <c:strCache>
                <c:ptCount val="2"/>
                <c:pt idx="0">
                  <c:v>1er trim.</c:v>
                </c:pt>
                <c:pt idx="1">
                  <c:v>2º trim.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67-0748-B949-E32E896C3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0.24096</cdr:x>
      <cdr:y>0.39917</cdr:y>
    </cdr:from>
    <cdr:to>
      <cdr:x>0.76311</cdr:x>
      <cdr:y>0.53026</cdr:y>
    </cdr:to>
    <cdr:sp macro="" textlink="">
      <cdr:nvSpPr>
        <cdr:cNvPr id="2" name="CuadroTexto 50">
          <a:extLst xmlns:a="http://schemas.openxmlformats.org/drawingml/2006/main">
            <a:ext uri="{FF2B5EF4-FFF2-40B4-BE49-F238E27FC236}">
              <a16:creationId xmlns:a16="http://schemas.microsoft.com/office/drawing/2014/main" id="{1D6A510E-9B08-C843-8F37-2C9EA64D6AB1}"/>
            </a:ext>
          </a:extLst>
        </cdr:cNvPr>
        <cdr:cNvSpPr txBox="1"/>
      </cdr:nvSpPr>
      <cdr:spPr>
        <a:xfrm xmlns:a="http://schemas.openxmlformats.org/drawingml/2006/main">
          <a:off x="1474665" y="2155520"/>
          <a:ext cx="3195562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383960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767920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151881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535841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1919801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303761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2687722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071682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_tradnl" sz="40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20%</a:t>
          </a:r>
          <a:r>
            <a:rPr lang="es-ES_tradnl" sz="4000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-</a:t>
          </a:r>
          <a:r>
            <a:rPr lang="es-ES_tradnl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40%</a:t>
          </a:r>
        </a:p>
      </cdr:txBody>
    </cdr:sp>
  </cdr:relSizeAnchor>
  <cdr:relSizeAnchor xmlns:cdr="http://schemas.openxmlformats.org/drawingml/2006/chartDrawing">
    <cdr:from>
      <cdr:x>0.31482</cdr:x>
      <cdr:y>0.5497</cdr:y>
    </cdr:from>
    <cdr:to>
      <cdr:x>0.67608</cdr:x>
      <cdr:y>0.68079</cdr:y>
    </cdr:to>
    <cdr:sp macro="" textlink="">
      <cdr:nvSpPr>
        <cdr:cNvPr id="3" name="CuadroTexto 51">
          <a:extLst xmlns:a="http://schemas.openxmlformats.org/drawingml/2006/main">
            <a:ext uri="{FF2B5EF4-FFF2-40B4-BE49-F238E27FC236}">
              <a16:creationId xmlns:a16="http://schemas.microsoft.com/office/drawing/2014/main" id="{94499393-5448-4B45-B042-4B08597D2D89}"/>
            </a:ext>
          </a:extLst>
        </cdr:cNvPr>
        <cdr:cNvSpPr txBox="1"/>
      </cdr:nvSpPr>
      <cdr:spPr>
        <a:xfrm xmlns:a="http://schemas.openxmlformats.org/drawingml/2006/main">
          <a:off x="1926685" y="2968377"/>
          <a:ext cx="2210947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383960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767920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151881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535841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1919801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303761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2687722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071682" algn="l" defTabSz="767920" rtl="0" eaLnBrk="1" latinLnBrk="0" hangingPunct="1">
            <a:defRPr sz="15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ES_tradnl" sz="4000" spc="150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WASTE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F3A87-8667-814C-9C36-F9E69D36E69F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0" y="685800"/>
            <a:ext cx="10287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27499-92DE-1F45-BE01-9D3972060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60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8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088" algn="l" defTabSz="45708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172" algn="l" defTabSz="45708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259" algn="l" defTabSz="45708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344" algn="l" defTabSz="45708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5431" algn="l" defTabSz="45708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742515" algn="l" defTabSz="45708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3199603" algn="l" defTabSz="45708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656687" algn="l" defTabSz="457088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0" y="685800"/>
            <a:ext cx="10287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7499-92DE-1F45-BE01-9D39720607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37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0" y="685800"/>
            <a:ext cx="10287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Approaching fast a turning point / critical juncture on the path to UHC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The goal of UHC will slip out of reach unless we address the challenge of health financing: DRUM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Relates to both domestic resources and international donor assistance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2A7D-C5F5-AB4B-9034-7ACCA432A0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34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0" y="685800"/>
            <a:ext cx="10287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some questions. </a:t>
            </a:r>
          </a:p>
          <a:p>
            <a:r>
              <a:rPr lang="en-US" dirty="0"/>
              <a:t>Here is what governments need to discuss.</a:t>
            </a:r>
            <a:r>
              <a:rPr lang="en-US" baseline="0" dirty="0"/>
              <a:t> </a:t>
            </a:r>
          </a:p>
          <a:p>
            <a:r>
              <a:rPr lang="en-US" baseline="0" dirty="0"/>
              <a:t>Body of background </a:t>
            </a:r>
            <a:r>
              <a:rPr lang="mr-IN" baseline="0" dirty="0"/>
              <a:t>…</a:t>
            </a:r>
            <a:r>
              <a:rPr lang="es-ES_tradnl" baseline="0" dirty="0"/>
              <a:t> </a:t>
            </a:r>
            <a:r>
              <a:rPr lang="es-ES_tradnl" baseline="0" dirty="0" err="1"/>
              <a:t>learning</a:t>
            </a:r>
            <a:r>
              <a:rPr lang="es-ES_tradnl" baseline="0" dirty="0"/>
              <a:t> </a:t>
            </a:r>
            <a:r>
              <a:rPr lang="es-ES_tradnl" baseline="0" dirty="0" err="1"/>
              <a:t>from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past</a:t>
            </a:r>
            <a:r>
              <a:rPr lang="es-ES_tradnl" baseline="0" dirty="0"/>
              <a:t>. </a:t>
            </a:r>
            <a:r>
              <a:rPr lang="es-ES_tradnl" baseline="0" dirty="0" err="1"/>
              <a:t>What</a:t>
            </a:r>
            <a:r>
              <a:rPr lang="es-ES_tradnl" baseline="0" dirty="0"/>
              <a:t> do </a:t>
            </a:r>
            <a:r>
              <a:rPr lang="es-ES_tradnl" baseline="0" dirty="0" err="1"/>
              <a:t>we</a:t>
            </a:r>
            <a:r>
              <a:rPr lang="es-ES_tradnl" baseline="0" dirty="0"/>
              <a:t> </a:t>
            </a:r>
            <a:r>
              <a:rPr lang="es-ES_tradnl" baseline="0" dirty="0" err="1"/>
              <a:t>have</a:t>
            </a:r>
            <a:r>
              <a:rPr lang="es-ES_tradnl" baseline="0" dirty="0"/>
              <a:t> </a:t>
            </a:r>
            <a:r>
              <a:rPr lang="es-ES_tradnl" baseline="0" dirty="0" err="1"/>
              <a:t>to</a:t>
            </a:r>
            <a:r>
              <a:rPr lang="es-ES_tradnl" baseline="0" dirty="0"/>
              <a:t> </a:t>
            </a:r>
            <a:r>
              <a:rPr lang="es-ES_tradnl" baseline="0" dirty="0" err="1"/>
              <a:t>learn</a:t>
            </a:r>
            <a:r>
              <a:rPr lang="es-ES_tradnl" baseline="0" dirty="0"/>
              <a:t>. </a:t>
            </a:r>
          </a:p>
          <a:p>
            <a:r>
              <a:rPr lang="es-ES_tradnl" baseline="0" dirty="0" err="1"/>
              <a:t>What</a:t>
            </a:r>
            <a:r>
              <a:rPr lang="es-ES_tradnl" baseline="0" dirty="0"/>
              <a:t> </a:t>
            </a:r>
            <a:r>
              <a:rPr lang="es-ES_tradnl" baseline="0" dirty="0" err="1"/>
              <a:t>will</a:t>
            </a:r>
            <a:r>
              <a:rPr lang="es-ES_tradnl" baseline="0" dirty="0"/>
              <a:t> </a:t>
            </a:r>
            <a:r>
              <a:rPr lang="es-ES_tradnl" baseline="0" dirty="0" err="1"/>
              <a:t>it</a:t>
            </a:r>
            <a:r>
              <a:rPr lang="es-ES_tradnl" baseline="0" dirty="0"/>
              <a:t> </a:t>
            </a:r>
            <a:r>
              <a:rPr lang="es-ES_tradnl" baseline="0" dirty="0" err="1"/>
              <a:t>make</a:t>
            </a:r>
            <a:r>
              <a:rPr lang="es-ES_tradnl" baseline="0" dirty="0"/>
              <a:t> </a:t>
            </a:r>
            <a:r>
              <a:rPr lang="es-ES_tradnl" baseline="0" dirty="0" err="1"/>
              <a:t>to</a:t>
            </a:r>
            <a:r>
              <a:rPr lang="es-ES_tradnl" baseline="0" dirty="0"/>
              <a:t> </a:t>
            </a:r>
            <a:r>
              <a:rPr lang="es-ES_tradnl" baseline="0" dirty="0" err="1"/>
              <a:t>make</a:t>
            </a:r>
            <a:r>
              <a:rPr lang="es-ES_tradnl" baseline="0" dirty="0"/>
              <a:t> </a:t>
            </a:r>
            <a:r>
              <a:rPr lang="es-ES_tradnl" baseline="0" dirty="0" err="1"/>
              <a:t>this</a:t>
            </a:r>
            <a:r>
              <a:rPr lang="es-ES_tradnl" baseline="0" dirty="0"/>
              <a:t> </a:t>
            </a:r>
            <a:r>
              <a:rPr lang="es-ES_tradnl" baseline="0" dirty="0" err="1"/>
              <a:t>success</a:t>
            </a:r>
            <a:r>
              <a:rPr lang="es-ES_tradnl" baseline="0" dirty="0"/>
              <a:t> </a:t>
            </a:r>
            <a:r>
              <a:rPr lang="es-ES_tradnl" baseline="0" dirty="0" err="1"/>
              <a:t>stories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rule and </a:t>
            </a:r>
            <a:r>
              <a:rPr lang="es-ES_tradnl" baseline="0" dirty="0" err="1"/>
              <a:t>not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exception</a:t>
            </a:r>
            <a:r>
              <a:rPr lang="es-ES_tradnl" baseline="0" dirty="0"/>
              <a:t>. </a:t>
            </a:r>
            <a:r>
              <a:rPr lang="es-ES_tradnl" baseline="0" dirty="0" err="1"/>
              <a:t>Learning</a:t>
            </a:r>
            <a:r>
              <a:rPr lang="es-ES_tradnl" baseline="0" dirty="0"/>
              <a:t> </a:t>
            </a:r>
            <a:r>
              <a:rPr lang="es-ES_tradnl" baseline="0" dirty="0" err="1"/>
              <a:t>from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</a:t>
            </a:r>
            <a:r>
              <a:rPr lang="es-ES_tradnl" baseline="0" dirty="0" err="1"/>
              <a:t>past</a:t>
            </a:r>
            <a:r>
              <a:rPr lang="es-ES_tradnl" baseline="0" dirty="0"/>
              <a:t> </a:t>
            </a:r>
            <a:r>
              <a:rPr lang="es-ES_tradnl" baseline="0" dirty="0" err="1"/>
              <a:t>is</a:t>
            </a:r>
            <a:r>
              <a:rPr lang="es-ES_tradnl" baseline="0" dirty="0"/>
              <a:t> </a:t>
            </a:r>
            <a:r>
              <a:rPr lang="es-ES_tradnl" baseline="0" dirty="0" err="1"/>
              <a:t>not</a:t>
            </a:r>
            <a:r>
              <a:rPr lang="es-ES_tradnl" baseline="0" dirty="0"/>
              <a:t> </a:t>
            </a:r>
            <a:r>
              <a:rPr lang="es-ES_tradnl" baseline="0" dirty="0" err="1"/>
              <a:t>enough</a:t>
            </a:r>
            <a:r>
              <a:rPr lang="es-ES_tradnl" baseline="0" dirty="0"/>
              <a:t>. </a:t>
            </a:r>
            <a:r>
              <a:rPr lang="en-US" baseline="0" dirty="0"/>
              <a:t>L</a:t>
            </a:r>
            <a:r>
              <a:rPr lang="es-ES_tradnl" baseline="0" dirty="0"/>
              <a:t>et me </a:t>
            </a:r>
            <a:r>
              <a:rPr lang="es-ES_tradnl" baseline="0" dirty="0" err="1"/>
              <a:t>demostrate</a:t>
            </a:r>
            <a:r>
              <a:rPr lang="es-ES_tradnl" baseline="0" dirty="0"/>
              <a:t> </a:t>
            </a:r>
            <a:r>
              <a:rPr lang="es-ES_tradnl" baseline="0" dirty="0" err="1"/>
              <a:t>this</a:t>
            </a:r>
            <a:r>
              <a:rPr lang="es-ES_tradnl" baseline="0" dirty="0"/>
              <a:t>. </a:t>
            </a:r>
            <a:r>
              <a:rPr lang="es-ES_tradnl" baseline="0" dirty="0" err="1"/>
              <a:t>Using</a:t>
            </a:r>
            <a:r>
              <a:rPr lang="es-ES_tradnl" baseline="0" dirty="0"/>
              <a:t> </a:t>
            </a:r>
            <a:r>
              <a:rPr lang="es-ES_tradnl" baseline="0" dirty="0" err="1"/>
              <a:t>the</a:t>
            </a:r>
            <a:r>
              <a:rPr lang="es-ES_tradnl" baseline="0" dirty="0"/>
              <a:t> M </a:t>
            </a:r>
            <a:r>
              <a:rPr lang="es-ES_tradnl" baseline="0" dirty="0" err="1"/>
              <a:t>from</a:t>
            </a:r>
            <a:r>
              <a:rPr lang="es-ES_tradnl" baseline="0" dirty="0"/>
              <a:t> </a:t>
            </a:r>
            <a:r>
              <a:rPr lang="es-ES_tradnl" baseline="0" dirty="0" err="1"/>
              <a:t>Mobilization</a:t>
            </a:r>
            <a:r>
              <a:rPr lang="es-ES_tradnl" baseline="0" dirty="0"/>
              <a:t>, so </a:t>
            </a:r>
            <a:r>
              <a:rPr lang="es-ES_tradnl" baseline="0" dirty="0" err="1"/>
              <a:t>much</a:t>
            </a:r>
            <a:r>
              <a:rPr lang="es-ES_tradnl" baseline="0" dirty="0"/>
              <a:t> </a:t>
            </a:r>
            <a:r>
              <a:rPr lang="es-ES_tradnl" baseline="0" dirty="0" err="1"/>
              <a:t>is</a:t>
            </a:r>
            <a:r>
              <a:rPr lang="es-ES_tradnl" baseline="0" dirty="0"/>
              <a:t> </a:t>
            </a:r>
            <a:r>
              <a:rPr lang="es-ES_tradnl" baseline="0" dirty="0" err="1"/>
              <a:t>needed</a:t>
            </a:r>
            <a:r>
              <a:rPr lang="es-ES_tradnl" baseline="0" dirty="0"/>
              <a:t> in 2013.</a:t>
            </a:r>
          </a:p>
          <a:p>
            <a:endParaRPr lang="es-ES_tradnl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7499-92DE-1F45-BE01-9D39720607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88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0" y="685800"/>
            <a:ext cx="10287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7499-92DE-1F45-BE01-9D39720607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0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0" y="685800"/>
            <a:ext cx="10287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Curves</a:t>
            </a:r>
            <a:r>
              <a:rPr lang="en-US" baseline="0" dirty="0"/>
              <a:t> up for the favorable assumptions</a:t>
            </a:r>
          </a:p>
          <a:p>
            <a:r>
              <a:rPr lang="en-US" baseline="0" dirty="0"/>
              <a:t>START WITH BENCHMARK AND WHAT IS NEEDED AND HOW IS CALCULATED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7499-92DE-1F45-BE01-9D39720607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45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0" y="685800"/>
            <a:ext cx="10287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7499-92DE-1F45-BE01-9D39720607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72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0" y="685800"/>
            <a:ext cx="10287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Reframe. </a:t>
            </a:r>
          </a:p>
          <a:p>
            <a:r>
              <a:rPr lang="en-US" dirty="0"/>
              <a:t>This is what we propose</a:t>
            </a:r>
            <a:r>
              <a:rPr lang="en-US" baseline="0" dirty="0"/>
              <a:t> in the </a:t>
            </a:r>
            <a:r>
              <a:rPr lang="en-US" baseline="0" dirty="0" err="1"/>
              <a:t>DRUm</a:t>
            </a:r>
            <a:r>
              <a:rPr lang="en-US" baseline="0" dirty="0"/>
              <a:t> approach. </a:t>
            </a:r>
          </a:p>
          <a:p>
            <a:r>
              <a:rPr lang="en-US" baseline="0" dirty="0"/>
              <a:t>Co-host have identified some areas to spark the debate. In the preparation of the background report, they are only seen as to spark the debate.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27499-92DE-1F45-BE01-9D39720607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1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0" y="685800"/>
            <a:ext cx="10287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Approaching fast a turning point / critical juncture on the path to UHC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The goal of UHC will slip out of reach unless we address the challenge of health financing: DRUM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Relates to both domestic resources and international donor assistance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C2A7D-C5F5-AB4B-9034-7ACCA432A0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3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2792" y="5499978"/>
            <a:ext cx="22326602" cy="3802776"/>
          </a:xfrm>
        </p:spPr>
        <p:txBody>
          <a:bodyPr anchor="t" anchorCtr="0"/>
          <a:lstStyle>
            <a:lvl1pPr algn="l"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32792" y="9327864"/>
            <a:ext cx="16545200" cy="3311524"/>
          </a:xfrm>
        </p:spPr>
        <p:txBody>
          <a:bodyPr anchor="t" anchorCtr="0"/>
          <a:lstStyle>
            <a:lvl1pPr marL="0" indent="0" algn="l">
              <a:buNone/>
              <a:defRPr sz="5800">
                <a:solidFill>
                  <a:schemeClr val="accent1"/>
                </a:solidFill>
              </a:defRPr>
            </a:lvl1pPr>
            <a:lvl2pPr marL="914172" indent="0" algn="ctr">
              <a:buNone/>
              <a:defRPr sz="4100"/>
            </a:lvl2pPr>
            <a:lvl3pPr marL="1828344" indent="0" algn="ctr">
              <a:buNone/>
              <a:defRPr sz="3400"/>
            </a:lvl3pPr>
            <a:lvl4pPr marL="2742515" indent="0" algn="ctr">
              <a:buNone/>
              <a:defRPr sz="3100"/>
            </a:lvl4pPr>
            <a:lvl5pPr marL="3656687" indent="0" algn="ctr">
              <a:buNone/>
              <a:defRPr sz="3100"/>
            </a:lvl5pPr>
            <a:lvl6pPr marL="4570859" indent="0" algn="ctr">
              <a:buNone/>
              <a:defRPr sz="3100"/>
            </a:lvl6pPr>
            <a:lvl7pPr marL="5485031" indent="0" algn="ctr">
              <a:buNone/>
              <a:defRPr sz="3100"/>
            </a:lvl7pPr>
            <a:lvl8pPr marL="6399203" indent="0" algn="ctr">
              <a:buNone/>
              <a:defRPr sz="3100"/>
            </a:lvl8pPr>
            <a:lvl9pPr marL="7313374" indent="0" algn="ctr">
              <a:buNone/>
              <a:defRPr sz="31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2790" y="13969005"/>
            <a:ext cx="4975227" cy="730250"/>
          </a:xfrm>
        </p:spPr>
        <p:txBody>
          <a:bodyPr/>
          <a:lstStyle/>
          <a:p>
            <a:fld id="{891E4164-3421-C742-B2D5-4E7D799CAB0D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89805" y="13964243"/>
            <a:ext cx="16332993" cy="7302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659391" y="13964243"/>
            <a:ext cx="2155824" cy="730250"/>
          </a:xfrm>
        </p:spPr>
        <p:txBody>
          <a:bodyPr/>
          <a:lstStyle/>
          <a:p>
            <a:fld id="{9D8118D3-0BD9-E743-AE36-2D3A77D669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56F8C-D1A0-0741-85A7-B71360961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2252" y="1096965"/>
            <a:ext cx="18878855" cy="372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808BD7-055B-DE47-A6F7-8CD6A3E4C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445915" y="76200"/>
            <a:ext cx="16738601" cy="136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26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4164-3421-C742-B2D5-4E7D799CAB0D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18D3-0BD9-E743-AE36-2D3A77D66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7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0070CF1-5542-114A-B62D-178129A21CD8}"/>
              </a:ext>
            </a:extLst>
          </p:cNvPr>
          <p:cNvSpPr/>
          <p:nvPr userDrawn="1"/>
        </p:nvSpPr>
        <p:spPr>
          <a:xfrm>
            <a:off x="0" y="0"/>
            <a:ext cx="41148000" cy="13716000"/>
          </a:xfrm>
          <a:prstGeom prst="rect">
            <a:avLst/>
          </a:prstGeom>
          <a:solidFill>
            <a:schemeClr val="accent2">
              <a:lumMod val="1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563EBD0-977F-5643-8F8B-C2B4185AE1F3}"/>
              </a:ext>
            </a:extLst>
          </p:cNvPr>
          <p:cNvSpPr/>
          <p:nvPr userDrawn="1"/>
        </p:nvSpPr>
        <p:spPr>
          <a:xfrm rot="16200000">
            <a:off x="26281575" y="-1150421"/>
            <a:ext cx="13350240" cy="16382606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64A11C-F82E-B04F-AFAD-C72E63A4272A}"/>
              </a:ext>
            </a:extLst>
          </p:cNvPr>
          <p:cNvSpPr/>
          <p:nvPr userDrawn="1"/>
        </p:nvSpPr>
        <p:spPr>
          <a:xfrm rot="16200000">
            <a:off x="29860941" y="2428937"/>
            <a:ext cx="10135930" cy="12438198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250" y="7435852"/>
            <a:ext cx="31322961" cy="2317748"/>
          </a:xfrm>
        </p:spPr>
        <p:txBody>
          <a:bodyPr anchor="t" anchorCtr="0"/>
          <a:lstStyle>
            <a:lvl1pPr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252" y="9753601"/>
            <a:ext cx="24171908" cy="2425702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91417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1828344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74251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365668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457085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548503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639920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731337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2790" y="14082715"/>
            <a:ext cx="4975227" cy="7302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91E4164-3421-C742-B2D5-4E7D799CAB0D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89805" y="14077953"/>
            <a:ext cx="16332993" cy="7302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659391" y="14077953"/>
            <a:ext cx="2155824" cy="730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D8118D3-0BD9-E743-AE36-2D3A77D6692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B000D6-D07D-F54A-901D-98B50805AA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2252" y="1096965"/>
            <a:ext cx="18878855" cy="372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33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32792" y="5499978"/>
            <a:ext cx="22326602" cy="3802776"/>
          </a:xfrm>
        </p:spPr>
        <p:txBody>
          <a:bodyPr anchor="t" anchorCtr="0"/>
          <a:lstStyle>
            <a:lvl1pPr algn="l"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32792" y="9327864"/>
            <a:ext cx="16545200" cy="3311524"/>
          </a:xfrm>
        </p:spPr>
        <p:txBody>
          <a:bodyPr anchor="t" anchorCtr="0"/>
          <a:lstStyle>
            <a:lvl1pPr marL="0" indent="0" algn="l">
              <a:buNone/>
              <a:defRPr sz="5800">
                <a:solidFill>
                  <a:schemeClr val="accent1"/>
                </a:solidFill>
              </a:defRPr>
            </a:lvl1pPr>
            <a:lvl2pPr marL="914172" indent="0" algn="ctr">
              <a:buNone/>
              <a:defRPr sz="4100"/>
            </a:lvl2pPr>
            <a:lvl3pPr marL="1828344" indent="0" algn="ctr">
              <a:buNone/>
              <a:defRPr sz="3400"/>
            </a:lvl3pPr>
            <a:lvl4pPr marL="2742515" indent="0" algn="ctr">
              <a:buNone/>
              <a:defRPr sz="3100"/>
            </a:lvl4pPr>
            <a:lvl5pPr marL="3656687" indent="0" algn="ctr">
              <a:buNone/>
              <a:defRPr sz="3100"/>
            </a:lvl5pPr>
            <a:lvl6pPr marL="4570859" indent="0" algn="ctr">
              <a:buNone/>
              <a:defRPr sz="3100"/>
            </a:lvl6pPr>
            <a:lvl7pPr marL="5485031" indent="0" algn="ctr">
              <a:buNone/>
              <a:defRPr sz="3100"/>
            </a:lvl7pPr>
            <a:lvl8pPr marL="6399203" indent="0" algn="ctr">
              <a:buNone/>
              <a:defRPr sz="3100"/>
            </a:lvl8pPr>
            <a:lvl9pPr marL="7313374" indent="0" algn="ctr">
              <a:buNone/>
              <a:defRPr sz="31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2790" y="13969005"/>
            <a:ext cx="4975227" cy="730250"/>
          </a:xfrm>
        </p:spPr>
        <p:txBody>
          <a:bodyPr/>
          <a:lstStyle/>
          <a:p>
            <a:fld id="{891E4164-3421-C742-B2D5-4E7D799CAB0D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689805" y="13964243"/>
            <a:ext cx="16332993" cy="7302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659391" y="13964243"/>
            <a:ext cx="2155824" cy="730250"/>
          </a:xfrm>
        </p:spPr>
        <p:txBody>
          <a:bodyPr/>
          <a:lstStyle/>
          <a:p>
            <a:fld id="{9D8118D3-0BD9-E743-AE36-2D3A77D669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56F8C-D1A0-0741-85A7-B71360961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2252" y="1096965"/>
            <a:ext cx="18878855" cy="3727286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0877ADF3-5F79-8A48-8A50-DBACA63AE8D7}"/>
              </a:ext>
            </a:extLst>
          </p:cNvPr>
          <p:cNvSpPr/>
          <p:nvPr userDrawn="1"/>
        </p:nvSpPr>
        <p:spPr>
          <a:xfrm rot="16200000">
            <a:off x="25874279" y="-1557725"/>
            <a:ext cx="13716002" cy="16831449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</p:spTree>
    <p:extLst>
      <p:ext uri="{BB962C8B-B14F-4D97-AF65-F5344CB8AC3E}">
        <p14:creationId xmlns:p14="http://schemas.microsoft.com/office/powerpoint/2010/main" val="41053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088" indent="-457088">
              <a:buClr>
                <a:schemeClr val="bg2"/>
              </a:buClr>
              <a:buFont typeface="LucidaGrande" panose="020B0600040502020204" pitchFamily="34" charset="0"/>
              <a:buChar char="▶"/>
              <a:defRPr/>
            </a:lvl1pPr>
            <a:lvl2pPr marL="1371259" indent="-457088">
              <a:buClr>
                <a:schemeClr val="tx1"/>
              </a:buClr>
              <a:buFont typeface=".AppleSystemUIFont"/>
              <a:buChar char="–"/>
              <a:defRPr/>
            </a:lvl2pPr>
            <a:lvl3pPr marL="2285431" indent="-457088">
              <a:buClr>
                <a:schemeClr val="tx1"/>
              </a:buClr>
              <a:buFont typeface=".AppleSystemUIFont"/>
              <a:buChar char="–"/>
              <a:defRPr/>
            </a:lvl3pPr>
            <a:lvl4pPr marL="3199603" indent="-457088">
              <a:buClr>
                <a:schemeClr val="tx1"/>
              </a:buClr>
              <a:buFont typeface=".AppleSystemUIFont"/>
              <a:buChar char="–"/>
              <a:defRPr/>
            </a:lvl4pPr>
            <a:lvl5pPr marL="4113775" indent="-457088">
              <a:buClr>
                <a:schemeClr val="tx1"/>
              </a:buClr>
              <a:buFont typeface=".AppleSystemUIFont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4164-3421-C742-B2D5-4E7D799CAB0D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18D3-0BD9-E743-AE36-2D3A77D66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088" indent="-457088">
              <a:buClr>
                <a:schemeClr val="bg2"/>
              </a:buClr>
              <a:buFont typeface="LucidaGrande" panose="020B0600040502020204" pitchFamily="34" charset="0"/>
              <a:buChar char="▶"/>
              <a:defRPr/>
            </a:lvl1pPr>
            <a:lvl2pPr marL="1371259" indent="-457088">
              <a:buClr>
                <a:schemeClr val="tx1"/>
              </a:buClr>
              <a:buFont typeface=".AppleSystemUIFont"/>
              <a:buChar char="–"/>
              <a:defRPr/>
            </a:lvl2pPr>
            <a:lvl3pPr marL="2285431" indent="-457088">
              <a:buClr>
                <a:schemeClr val="tx1"/>
              </a:buClr>
              <a:buFont typeface=".AppleSystemUIFont"/>
              <a:buChar char="–"/>
              <a:defRPr/>
            </a:lvl3pPr>
            <a:lvl4pPr marL="3199603" indent="-457088">
              <a:buClr>
                <a:schemeClr val="tx1"/>
              </a:buClr>
              <a:buFont typeface=".AppleSystemUIFont"/>
              <a:buChar char="–"/>
              <a:defRPr/>
            </a:lvl4pPr>
            <a:lvl5pPr marL="4113775" indent="-457088">
              <a:buClr>
                <a:schemeClr val="tx1"/>
              </a:buClr>
              <a:buFont typeface=".AppleSystemUIFont"/>
              <a:buChar char="–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4164-3421-C742-B2D5-4E7D799CAB0D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18D3-0BD9-E743-AE36-2D3A77D66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8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01EA4F-C238-BB46-89F1-FA4AAF02D3A4}"/>
              </a:ext>
            </a:extLst>
          </p:cNvPr>
          <p:cNvSpPr/>
          <p:nvPr userDrawn="1"/>
        </p:nvSpPr>
        <p:spPr>
          <a:xfrm rot="16200000">
            <a:off x="26875890" y="-556112"/>
            <a:ext cx="12816540" cy="157276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F7B6F27-F8B8-124A-8F34-9AEBC4F3CC94}"/>
              </a:ext>
            </a:extLst>
          </p:cNvPr>
          <p:cNvSpPr/>
          <p:nvPr userDrawn="1"/>
        </p:nvSpPr>
        <p:spPr>
          <a:xfrm rot="16200000">
            <a:off x="29419512" y="1987512"/>
            <a:ext cx="10532338" cy="1292464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250" y="5638800"/>
            <a:ext cx="36805392" cy="3486152"/>
          </a:xfrm>
        </p:spPr>
        <p:txBody>
          <a:bodyPr anchor="t" anchorCtr="0"/>
          <a:lstStyle>
            <a:lvl1pPr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250" y="9178929"/>
            <a:ext cx="36805392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5"/>
                </a:solidFill>
              </a:defRPr>
            </a:lvl1pPr>
            <a:lvl2pPr marL="91417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1828344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74251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365668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457085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548503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639920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731337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2790" y="12623801"/>
            <a:ext cx="4975227" cy="730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91E4164-3421-C742-B2D5-4E7D799CAB0D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D8118D3-0BD9-E743-AE36-2D3A77D669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3830BC50-C980-C24F-AE2D-6E59FC78285D}"/>
              </a:ext>
            </a:extLst>
          </p:cNvPr>
          <p:cNvSpPr/>
          <p:nvPr userDrawn="1"/>
        </p:nvSpPr>
        <p:spPr>
          <a:xfrm rot="-16200000">
            <a:off x="498474" y="-498470"/>
            <a:ext cx="4389120" cy="538606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145348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715DD69-688F-8E48-AFD4-30C19EEE3833}"/>
              </a:ext>
            </a:extLst>
          </p:cNvPr>
          <p:cNvSpPr/>
          <p:nvPr userDrawn="1"/>
        </p:nvSpPr>
        <p:spPr>
          <a:xfrm rot="16200000">
            <a:off x="26433346" y="-998660"/>
            <a:ext cx="13213954" cy="16215363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3CD6FC3F-123D-9341-BB13-8CA56B87E91E}"/>
              </a:ext>
            </a:extLst>
          </p:cNvPr>
          <p:cNvSpPr/>
          <p:nvPr userDrawn="1"/>
        </p:nvSpPr>
        <p:spPr>
          <a:xfrm rot="16200000">
            <a:off x="35664566" y="8232568"/>
            <a:ext cx="4924196" cy="6042672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250" y="5638800"/>
            <a:ext cx="36805392" cy="3486152"/>
          </a:xfrm>
        </p:spPr>
        <p:txBody>
          <a:bodyPr anchor="t" anchorCtr="0"/>
          <a:lstStyle>
            <a:lvl1pPr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250" y="9178929"/>
            <a:ext cx="36805392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5"/>
                </a:solidFill>
              </a:defRPr>
            </a:lvl1pPr>
            <a:lvl2pPr marL="91417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1828344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74251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365668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457085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548503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639920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731337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2790" y="12623801"/>
            <a:ext cx="4975227" cy="7302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891E4164-3421-C742-B2D5-4E7D799CAB0D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D8118D3-0BD9-E743-AE36-2D3A77D669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3830BC50-C980-C24F-AE2D-6E59FC78285D}"/>
              </a:ext>
            </a:extLst>
          </p:cNvPr>
          <p:cNvSpPr/>
          <p:nvPr userDrawn="1"/>
        </p:nvSpPr>
        <p:spPr>
          <a:xfrm rot="-16200000">
            <a:off x="498474" y="-498470"/>
            <a:ext cx="4389120" cy="5386064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49934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CAE4B51-C4A9-FC4E-BCE9-B427205E09D1}"/>
              </a:ext>
            </a:extLst>
          </p:cNvPr>
          <p:cNvSpPr/>
          <p:nvPr userDrawn="1"/>
        </p:nvSpPr>
        <p:spPr>
          <a:xfrm rot="16200000">
            <a:off x="27290782" y="-141224"/>
            <a:ext cx="12443966" cy="1527048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5E4916B7-AEA2-FB4A-946B-10B3F5EACC06}"/>
              </a:ext>
            </a:extLst>
          </p:cNvPr>
          <p:cNvSpPr/>
          <p:nvPr userDrawn="1"/>
        </p:nvSpPr>
        <p:spPr>
          <a:xfrm rot="16200000">
            <a:off x="33500577" y="6068575"/>
            <a:ext cx="6867490" cy="8427366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250" y="5638800"/>
            <a:ext cx="36805392" cy="3486152"/>
          </a:xfrm>
        </p:spPr>
        <p:txBody>
          <a:bodyPr anchor="t" anchorCtr="0"/>
          <a:lstStyle>
            <a:lvl1pPr>
              <a:defRPr sz="1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250" y="9178929"/>
            <a:ext cx="36805392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bg2"/>
                </a:solidFill>
              </a:defRPr>
            </a:lvl1pPr>
            <a:lvl2pPr marL="914172" indent="0">
              <a:buNone/>
              <a:defRPr sz="4100">
                <a:solidFill>
                  <a:schemeClr val="tx1">
                    <a:tint val="75000"/>
                  </a:schemeClr>
                </a:solidFill>
              </a:defRPr>
            </a:lvl2pPr>
            <a:lvl3pPr marL="1828344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74251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365668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4570859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5485031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639920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731337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32790" y="12623801"/>
            <a:ext cx="4975227" cy="7302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91E4164-3421-C742-B2D5-4E7D799CAB0D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D8118D3-0BD9-E743-AE36-2D3A77D669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3830BC50-C980-C24F-AE2D-6E59FC78285D}"/>
              </a:ext>
            </a:extLst>
          </p:cNvPr>
          <p:cNvSpPr/>
          <p:nvPr userDrawn="1"/>
        </p:nvSpPr>
        <p:spPr>
          <a:xfrm rot="-16200000">
            <a:off x="498474" y="-498470"/>
            <a:ext cx="4389120" cy="5386064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 dirty="0"/>
          </a:p>
        </p:txBody>
      </p:sp>
    </p:spTree>
    <p:extLst>
      <p:ext uri="{BB962C8B-B14F-4D97-AF65-F5344CB8AC3E}">
        <p14:creationId xmlns:p14="http://schemas.microsoft.com/office/powerpoint/2010/main" val="207482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32792" y="3651250"/>
            <a:ext cx="11984036" cy="870267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31175" y="3651250"/>
            <a:ext cx="11984040" cy="87026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4164-3421-C742-B2D5-4E7D799CAB0D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18D3-0BD9-E743-AE36-2D3A77D66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53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2792" y="1096965"/>
            <a:ext cx="24482426" cy="228441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2792" y="3362326"/>
            <a:ext cx="11909030" cy="1647824"/>
          </a:xfrm>
        </p:spPr>
        <p:txBody>
          <a:bodyPr anchor="t" anchorCtr="0"/>
          <a:lstStyle>
            <a:lvl1pPr marL="0" indent="0">
              <a:buNone/>
              <a:defRPr sz="4800" b="1"/>
            </a:lvl1pPr>
            <a:lvl2pPr marL="914172" indent="0">
              <a:buNone/>
              <a:defRPr sz="4100" b="1"/>
            </a:lvl2pPr>
            <a:lvl3pPr marL="1828344" indent="0">
              <a:buNone/>
              <a:defRPr sz="3400" b="1"/>
            </a:lvl3pPr>
            <a:lvl4pPr marL="2742515" indent="0">
              <a:buNone/>
              <a:defRPr sz="3100" b="1"/>
            </a:lvl4pPr>
            <a:lvl5pPr marL="3656687" indent="0">
              <a:buNone/>
              <a:defRPr sz="3100" b="1"/>
            </a:lvl5pPr>
            <a:lvl6pPr marL="4570859" indent="0">
              <a:buNone/>
              <a:defRPr sz="3100" b="1"/>
            </a:lvl6pPr>
            <a:lvl7pPr marL="5485031" indent="0">
              <a:buNone/>
              <a:defRPr sz="3100" b="1"/>
            </a:lvl7pPr>
            <a:lvl8pPr marL="6399203" indent="0">
              <a:buNone/>
              <a:defRPr sz="3100" b="1"/>
            </a:lvl8pPr>
            <a:lvl9pPr marL="7313374" indent="0">
              <a:buNone/>
              <a:defRPr sz="31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2792" y="5010150"/>
            <a:ext cx="11909030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0831175" y="3362326"/>
            <a:ext cx="11984040" cy="1647824"/>
          </a:xfrm>
        </p:spPr>
        <p:txBody>
          <a:bodyPr anchor="t" anchorCtr="0"/>
          <a:lstStyle>
            <a:lvl1pPr marL="0" indent="0">
              <a:buNone/>
              <a:defRPr sz="4800" b="1"/>
            </a:lvl1pPr>
            <a:lvl2pPr marL="914172" indent="0">
              <a:buNone/>
              <a:defRPr sz="4100" b="1"/>
            </a:lvl2pPr>
            <a:lvl3pPr marL="1828344" indent="0">
              <a:buNone/>
              <a:defRPr sz="3400" b="1"/>
            </a:lvl3pPr>
            <a:lvl4pPr marL="2742515" indent="0">
              <a:buNone/>
              <a:defRPr sz="3100" b="1"/>
            </a:lvl4pPr>
            <a:lvl5pPr marL="3656687" indent="0">
              <a:buNone/>
              <a:defRPr sz="3100" b="1"/>
            </a:lvl5pPr>
            <a:lvl6pPr marL="4570859" indent="0">
              <a:buNone/>
              <a:defRPr sz="3100" b="1"/>
            </a:lvl6pPr>
            <a:lvl7pPr marL="5485031" indent="0">
              <a:buNone/>
              <a:defRPr sz="3100" b="1"/>
            </a:lvl7pPr>
            <a:lvl8pPr marL="6399203" indent="0">
              <a:buNone/>
              <a:defRPr sz="3100" b="1"/>
            </a:lvl8pPr>
            <a:lvl9pPr marL="7313374" indent="0">
              <a:buNone/>
              <a:defRPr sz="31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831175" y="5010150"/>
            <a:ext cx="11984040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E4164-3421-C742-B2D5-4E7D799CAB0D}" type="datetimeFigureOut">
              <a:rPr lang="en-US" smtClean="0"/>
              <a:t>11/5/2018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118D3-0BD9-E743-AE36-2D3A77D66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0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9EAF1AF5-372C-374A-A34D-C221774A7453}"/>
              </a:ext>
            </a:extLst>
          </p:cNvPr>
          <p:cNvSpPr/>
          <p:nvPr userDrawn="1"/>
        </p:nvSpPr>
        <p:spPr>
          <a:xfrm rot="16200000">
            <a:off x="25874279" y="-1557725"/>
            <a:ext cx="13716002" cy="16831449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3CE2F45C-9090-664A-9C6C-C6622E5F46C4}"/>
              </a:ext>
            </a:extLst>
          </p:cNvPr>
          <p:cNvSpPr/>
          <p:nvPr userDrawn="1"/>
        </p:nvSpPr>
        <p:spPr>
          <a:xfrm rot="-16200000">
            <a:off x="759168" y="-759164"/>
            <a:ext cx="6684580" cy="8202911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sz="51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32792" y="1096965"/>
            <a:ext cx="24482426" cy="22844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2792" y="3651250"/>
            <a:ext cx="24482426" cy="87026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2790" y="12623801"/>
            <a:ext cx="4975227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Verdana Regular"/>
              </a:defRPr>
            </a:lvl1pPr>
          </a:lstStyle>
          <a:p>
            <a:fld id="{891E4164-3421-C742-B2D5-4E7D799CAB0D}" type="datetimeFigureOut">
              <a:rPr lang="en-US" smtClean="0"/>
              <a:pPr/>
              <a:t>11/5/2018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689805" y="12619039"/>
            <a:ext cx="16332993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 b="0" i="0">
                <a:solidFill>
                  <a:schemeClr val="tx1">
                    <a:tint val="75000"/>
                  </a:schemeClr>
                </a:solidFill>
                <a:latin typeface="Verdana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659391" y="12619039"/>
            <a:ext cx="2155824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400" b="0" i="0">
                <a:solidFill>
                  <a:schemeClr val="tx1">
                    <a:tint val="75000"/>
                  </a:schemeClr>
                </a:solidFill>
                <a:latin typeface="Verdana Regular"/>
              </a:defRPr>
            </a:lvl1pPr>
          </a:lstStyle>
          <a:p>
            <a:fld id="{9D8118D3-0BD9-E743-AE36-2D3A77D669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1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8" r:id="rId4"/>
    <p:sldLayoutId id="2147483663" r:id="rId5"/>
    <p:sldLayoutId id="2147483669" r:id="rId6"/>
    <p:sldLayoutId id="2147483670" r:id="rId7"/>
    <p:sldLayoutId id="2147483664" r:id="rId8"/>
    <p:sldLayoutId id="2147483665" r:id="rId9"/>
    <p:sldLayoutId id="2147483666" r:id="rId10"/>
    <p:sldLayoutId id="2147483671" r:id="rId11"/>
  </p:sldLayoutIdLst>
  <p:txStyles>
    <p:titleStyle>
      <a:lvl1pPr algn="l" defTabSz="1828344" rtl="0" eaLnBrk="1" latinLnBrk="0" hangingPunct="1">
        <a:lnSpc>
          <a:spcPct val="90000"/>
        </a:lnSpc>
        <a:spcBef>
          <a:spcPct val="0"/>
        </a:spcBef>
        <a:buNone/>
        <a:defRPr sz="8900" b="1" i="0" kern="1200">
          <a:solidFill>
            <a:schemeClr val="tx1"/>
          </a:solidFill>
          <a:latin typeface="Verdana Regular"/>
          <a:ea typeface="+mj-ea"/>
          <a:cs typeface="+mj-cs"/>
        </a:defRPr>
      </a:lvl1pPr>
    </p:titleStyle>
    <p:bodyStyle>
      <a:lvl1pPr marL="457088" indent="-457088" algn="l" defTabSz="1828344" rtl="0" eaLnBrk="1" latinLnBrk="0" hangingPunct="1">
        <a:lnSpc>
          <a:spcPct val="90000"/>
        </a:lnSpc>
        <a:spcBef>
          <a:spcPts val="1999"/>
        </a:spcBef>
        <a:spcAft>
          <a:spcPts val="799"/>
        </a:spcAft>
        <a:buClr>
          <a:schemeClr val="bg2"/>
        </a:buClr>
        <a:buFont typeface="LucidaGrande" panose="020B0600040502020204" pitchFamily="34" charset="0"/>
        <a:buChar char="▶"/>
        <a:defRPr sz="5500" b="0" i="0" kern="1200">
          <a:solidFill>
            <a:schemeClr val="tx1"/>
          </a:solidFill>
          <a:latin typeface="Verdana Regular"/>
          <a:ea typeface="+mn-ea"/>
          <a:cs typeface="+mn-cs"/>
        </a:defRPr>
      </a:lvl1pPr>
      <a:lvl2pPr marL="1371259" indent="-457088" algn="l" defTabSz="1828344" rtl="0" eaLnBrk="1" latinLnBrk="0" hangingPunct="1">
        <a:lnSpc>
          <a:spcPct val="90000"/>
        </a:lnSpc>
        <a:spcBef>
          <a:spcPts val="1001"/>
        </a:spcBef>
        <a:buClr>
          <a:schemeClr val="tx1"/>
        </a:buClr>
        <a:buFont typeface=".AppleSystemUIFont"/>
        <a:buChar char="–"/>
        <a:defRPr sz="4800" b="0" i="0" kern="1200">
          <a:solidFill>
            <a:schemeClr val="tx1"/>
          </a:solidFill>
          <a:latin typeface="Verdana Regular"/>
          <a:ea typeface="+mn-ea"/>
          <a:cs typeface="+mn-cs"/>
        </a:defRPr>
      </a:lvl2pPr>
      <a:lvl3pPr marL="2285431" indent="-457088" algn="l" defTabSz="1828344" rtl="0" eaLnBrk="1" latinLnBrk="0" hangingPunct="1">
        <a:lnSpc>
          <a:spcPct val="90000"/>
        </a:lnSpc>
        <a:spcBef>
          <a:spcPts val="1001"/>
        </a:spcBef>
        <a:buClr>
          <a:schemeClr val="tx1"/>
        </a:buClr>
        <a:buFont typeface=".AppleSystemUIFont"/>
        <a:buChar char="–"/>
        <a:defRPr sz="4100" b="0" i="0" kern="1200">
          <a:solidFill>
            <a:schemeClr val="tx1"/>
          </a:solidFill>
          <a:latin typeface="Verdana Regular"/>
          <a:ea typeface="+mn-ea"/>
          <a:cs typeface="+mn-cs"/>
        </a:defRPr>
      </a:lvl3pPr>
      <a:lvl4pPr marL="3199603" indent="-457088" algn="l" defTabSz="1828344" rtl="0" eaLnBrk="1" latinLnBrk="0" hangingPunct="1">
        <a:lnSpc>
          <a:spcPct val="90000"/>
        </a:lnSpc>
        <a:spcBef>
          <a:spcPts val="1001"/>
        </a:spcBef>
        <a:buClr>
          <a:schemeClr val="tx1"/>
        </a:buClr>
        <a:buFont typeface=".AppleSystemUIFont"/>
        <a:buChar char="–"/>
        <a:defRPr sz="3400" b="0" i="0" kern="1200">
          <a:solidFill>
            <a:schemeClr val="tx1"/>
          </a:solidFill>
          <a:latin typeface="Verdana Regular"/>
          <a:ea typeface="+mn-ea"/>
          <a:cs typeface="+mn-cs"/>
        </a:defRPr>
      </a:lvl4pPr>
      <a:lvl5pPr marL="4113775" indent="-457088" algn="l" defTabSz="1828344" rtl="0" eaLnBrk="1" latinLnBrk="0" hangingPunct="1">
        <a:lnSpc>
          <a:spcPct val="90000"/>
        </a:lnSpc>
        <a:spcBef>
          <a:spcPts val="1001"/>
        </a:spcBef>
        <a:buClr>
          <a:schemeClr val="tx1"/>
        </a:buClr>
        <a:buFont typeface=".AppleSystemUIFont"/>
        <a:buChar char="–"/>
        <a:defRPr sz="3400" b="0" i="0" kern="1200">
          <a:solidFill>
            <a:schemeClr val="tx1"/>
          </a:solidFill>
          <a:latin typeface="Verdana Regular"/>
          <a:ea typeface="+mn-ea"/>
          <a:cs typeface="+mn-cs"/>
        </a:defRPr>
      </a:lvl5pPr>
      <a:lvl6pPr marL="5027947" indent="-457088" algn="l" defTabSz="182834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8" indent="-457088" algn="l" defTabSz="182834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290" indent="-457088" algn="l" defTabSz="182834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462" indent="-457088" algn="l" defTabSz="182834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4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2" algn="l" defTabSz="1828344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4" algn="l" defTabSz="1828344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5" algn="l" defTabSz="1828344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7" algn="l" defTabSz="1828344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9" algn="l" defTabSz="1828344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31" algn="l" defTabSz="1828344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3" algn="l" defTabSz="1828344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4" algn="l" defTabSz="1828344" rtl="0" eaLnBrk="1" latinLnBrk="0" hangingPunct="1"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91" userDrawn="1">
          <p15:clr>
            <a:srgbClr val="F26B43"/>
          </p15:clr>
        </p15:guide>
        <p15:guide id="2" pos="5249" userDrawn="1">
          <p15:clr>
            <a:srgbClr val="F26B43"/>
          </p15:clr>
        </p15:guide>
        <p15:guide id="3" pos="20671" userDrawn="1">
          <p15:clr>
            <a:srgbClr val="F26B43"/>
          </p15:clr>
        </p15:guide>
        <p15:guide id="4" orient="horz" pos="7949" userDrawn="1">
          <p15:clr>
            <a:srgbClr val="F26B43"/>
          </p15:clr>
        </p15:guide>
        <p15:guide id="5" pos="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chart" Target="../charts/chart2.xml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11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54D87-9B71-B34C-85C8-3AC0FE002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252" y="6414378"/>
            <a:ext cx="23745191" cy="3802776"/>
          </a:xfrm>
        </p:spPr>
        <p:txBody>
          <a:bodyPr/>
          <a:lstStyle/>
          <a:p>
            <a:r>
              <a:rPr lang="en-US" dirty="0"/>
              <a:t>Beating the DRUM for UHC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5C846-2975-BE45-BB02-CE3BBFBD8D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2250" y="9581042"/>
            <a:ext cx="18150417" cy="331152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000" dirty="0" err="1"/>
              <a:t>Christoph</a:t>
            </a:r>
            <a:r>
              <a:rPr lang="en-US" sz="5000" dirty="0"/>
              <a:t> </a:t>
            </a:r>
            <a:r>
              <a:rPr lang="en-US" sz="5000" dirty="0" err="1"/>
              <a:t>Kurowski</a:t>
            </a:r>
            <a:r>
              <a:rPr lang="en-US" sz="5000" dirty="0"/>
              <a:t>, Global Lead Health Financing, </a:t>
            </a:r>
          </a:p>
          <a:p>
            <a:pPr>
              <a:lnSpc>
                <a:spcPct val="100000"/>
              </a:lnSpc>
            </a:pPr>
            <a:r>
              <a:rPr lang="en-US" sz="5000" dirty="0"/>
              <a:t>The World Bank Group</a:t>
            </a:r>
          </a:p>
          <a:p>
            <a:pPr>
              <a:lnSpc>
                <a:spcPct val="100000"/>
              </a:lnSpc>
            </a:pPr>
            <a:r>
              <a:rPr lang="es-ES_tradnl" sz="5000" dirty="0"/>
              <a:t>O</a:t>
            </a:r>
            <a:r>
              <a:rPr lang="en-US" sz="5000" dirty="0" err="1"/>
              <a:t>slo</a:t>
            </a:r>
            <a:r>
              <a:rPr lang="en-US" sz="5000" dirty="0"/>
              <a:t>, November 5, 2018</a:t>
            </a:r>
          </a:p>
          <a:p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 rot="5400000">
            <a:off x="25237440" y="3725334"/>
            <a:ext cx="914400" cy="914400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pic>
        <p:nvPicPr>
          <p:cNvPr id="8" name="Imagen 12">
            <a:extLst>
              <a:ext uri="{FF2B5EF4-FFF2-40B4-BE49-F238E27FC236}">
                <a16:creationId xmlns:a16="http://schemas.microsoft.com/office/drawing/2014/main" id="{76E45D9A-631C-C648-9191-6A7FB51404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54" t="23173" r="21814" b="12492"/>
          <a:stretch/>
        </p:blipFill>
        <p:spPr>
          <a:xfrm>
            <a:off x="24827071" y="0"/>
            <a:ext cx="16320929" cy="13716000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3F7B6F27-F8B8-124A-8F34-9AEBC4F3CC94}"/>
              </a:ext>
            </a:extLst>
          </p:cNvPr>
          <p:cNvSpPr/>
          <p:nvPr/>
        </p:nvSpPr>
        <p:spPr>
          <a:xfrm rot="5400000">
            <a:off x="25964979" y="-1424689"/>
            <a:ext cx="13716002" cy="16565383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25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" t="28447" b="11285"/>
          <a:stretch/>
        </p:blipFill>
        <p:spPr>
          <a:xfrm>
            <a:off x="27988" y="0"/>
            <a:ext cx="41120012" cy="137159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88" y="1"/>
            <a:ext cx="41120015" cy="13716002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2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2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27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801EA4F-C238-BB46-89F1-FA4AAF02D3A4}"/>
              </a:ext>
            </a:extLst>
          </p:cNvPr>
          <p:cNvSpPr/>
          <p:nvPr/>
        </p:nvSpPr>
        <p:spPr>
          <a:xfrm rot="16200000">
            <a:off x="26875890" y="-556112"/>
            <a:ext cx="12816540" cy="157276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F7B6F27-F8B8-124A-8F34-9AEBC4F3CC94}"/>
              </a:ext>
            </a:extLst>
          </p:cNvPr>
          <p:cNvSpPr/>
          <p:nvPr/>
        </p:nvSpPr>
        <p:spPr>
          <a:xfrm rot="16200000">
            <a:off x="29419512" y="1987512"/>
            <a:ext cx="10532338" cy="1292464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830BC50-C980-C24F-AE2D-6E59FC78285D}"/>
              </a:ext>
            </a:extLst>
          </p:cNvPr>
          <p:cNvSpPr/>
          <p:nvPr/>
        </p:nvSpPr>
        <p:spPr>
          <a:xfrm rot="5400000">
            <a:off x="498474" y="-498470"/>
            <a:ext cx="4389120" cy="538606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73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13B3-2B8B-A849-9E20-6089B2DA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5789" y="1096965"/>
            <a:ext cx="24482426" cy="2284414"/>
          </a:xfrm>
        </p:spPr>
        <p:txBody>
          <a:bodyPr/>
          <a:lstStyle/>
          <a:p>
            <a:r>
              <a:rPr lang="en-US" dirty="0"/>
              <a:t>WHAT IS DRUM FOR UHC?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212985" y="10483797"/>
            <a:ext cx="8339670" cy="18870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4846" y="10350395"/>
            <a:ext cx="9404879" cy="2383842"/>
          </a:xfrm>
        </p:spPr>
        <p:txBody>
          <a:bodyPr anchor="ctr"/>
          <a:lstStyle/>
          <a:p>
            <a:pPr marL="0" indent="0" algn="ctr">
              <a:lnSpc>
                <a:spcPct val="50000"/>
              </a:lnSpc>
              <a:buNone/>
            </a:pPr>
            <a:r>
              <a:rPr lang="en-GB" sz="4500" b="1" dirty="0">
                <a:solidFill>
                  <a:srgbClr val="FFFFFF"/>
                </a:solidFill>
              </a:rPr>
              <a:t>DOMESTIC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GB" sz="4500" b="1" dirty="0">
                <a:solidFill>
                  <a:srgbClr val="FFFFFF"/>
                </a:solidFill>
              </a:rPr>
              <a:t>RESOURCES</a:t>
            </a:r>
            <a:endParaRPr lang="en-US" sz="4500" dirty="0"/>
          </a:p>
        </p:txBody>
      </p:sp>
      <p:sp>
        <p:nvSpPr>
          <p:cNvPr id="21" name="Rectangle 20"/>
          <p:cNvSpPr/>
          <p:nvPr/>
        </p:nvSpPr>
        <p:spPr>
          <a:xfrm>
            <a:off x="16770265" y="10502795"/>
            <a:ext cx="8339670" cy="1868062"/>
          </a:xfrm>
          <a:prstGeom prst="rect">
            <a:avLst/>
          </a:prstGeom>
          <a:solidFill>
            <a:srgbClr val="076F69"/>
          </a:solidFill>
          <a:ln>
            <a:solidFill>
              <a:srgbClr val="076F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052126" y="10483797"/>
            <a:ext cx="9404879" cy="188706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sz="4500" b="1" dirty="0">
                <a:solidFill>
                  <a:srgbClr val="FFFFFF"/>
                </a:solidFill>
              </a:rPr>
              <a:t>USE</a:t>
            </a:r>
            <a:endParaRPr lang="en-US" sz="4500" dirty="0"/>
          </a:p>
        </p:txBody>
      </p:sp>
      <p:sp>
        <p:nvSpPr>
          <p:cNvPr id="23" name="Rectangle 22"/>
          <p:cNvSpPr/>
          <p:nvPr/>
        </p:nvSpPr>
        <p:spPr>
          <a:xfrm>
            <a:off x="25828072" y="10502795"/>
            <a:ext cx="8339670" cy="1868062"/>
          </a:xfrm>
          <a:prstGeom prst="rect">
            <a:avLst/>
          </a:prstGeom>
          <a:solidFill>
            <a:srgbClr val="076F69"/>
          </a:solidFill>
          <a:ln>
            <a:solidFill>
              <a:srgbClr val="076F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211533" y="10350395"/>
            <a:ext cx="9404879" cy="236484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sz="4500" b="1" dirty="0">
                <a:solidFill>
                  <a:srgbClr val="FFFFFF"/>
                </a:solidFill>
              </a:rPr>
              <a:t>MOBILIZATION</a:t>
            </a:r>
            <a:endParaRPr lang="en-US" sz="45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064153" y="2682756"/>
            <a:ext cx="28876527" cy="0"/>
          </a:xfrm>
          <a:prstGeom prst="line">
            <a:avLst/>
          </a:prstGeom>
          <a:ln w="76200" cmpd="sng">
            <a:solidFill>
              <a:srgbClr val="076F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935789" y="3838579"/>
            <a:ext cx="861686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b="1" dirty="0">
                <a:latin typeface="Verdana"/>
                <a:cs typeface="Verdana"/>
              </a:rPr>
              <a:t>DR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596671" y="3827083"/>
            <a:ext cx="861686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b="1" dirty="0">
                <a:latin typeface="Verdana"/>
                <a:cs typeface="Verdana"/>
              </a:rPr>
              <a:t>U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734070" y="3815587"/>
            <a:ext cx="861686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0" b="1" dirty="0">
                <a:latin typeface="Verdana"/>
                <a:cs typeface="Verdana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29591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86"/>
          <a:stretch/>
        </p:blipFill>
        <p:spPr>
          <a:xfrm>
            <a:off x="0" y="-2"/>
            <a:ext cx="41148000" cy="1371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988" y="1"/>
            <a:ext cx="41120015" cy="13716002"/>
          </a:xfrm>
          <a:prstGeom prst="rect">
            <a:avLst/>
          </a:prstGeom>
          <a:gradFill flip="none" rotWithShape="1">
            <a:gsLst>
              <a:gs pos="0">
                <a:schemeClr val="accent1">
                  <a:satMod val="103000"/>
                  <a:lumMod val="102000"/>
                  <a:tint val="94000"/>
                  <a:alpha val="27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  <a:alpha val="27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  <a:alpha val="27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801EA4F-C238-BB46-89F1-FA4AAF02D3A4}"/>
              </a:ext>
            </a:extLst>
          </p:cNvPr>
          <p:cNvSpPr/>
          <p:nvPr/>
        </p:nvSpPr>
        <p:spPr>
          <a:xfrm rot="16200000">
            <a:off x="26875890" y="-556112"/>
            <a:ext cx="12816540" cy="1572768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3F7B6F27-F8B8-124A-8F34-9AEBC4F3CC94}"/>
              </a:ext>
            </a:extLst>
          </p:cNvPr>
          <p:cNvSpPr/>
          <p:nvPr/>
        </p:nvSpPr>
        <p:spPr>
          <a:xfrm rot="16200000">
            <a:off x="29419512" y="1987512"/>
            <a:ext cx="10532338" cy="1292464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830BC50-C980-C24F-AE2D-6E59FC78285D}"/>
              </a:ext>
            </a:extLst>
          </p:cNvPr>
          <p:cNvSpPr/>
          <p:nvPr/>
        </p:nvSpPr>
        <p:spPr>
          <a:xfrm rot="5400000">
            <a:off x="498474" y="-498470"/>
            <a:ext cx="4389120" cy="538606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60AAF5-9588-6340-BB86-B8E635DE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146" y="5429578"/>
            <a:ext cx="29253654" cy="5619752"/>
          </a:xfrm>
        </p:spPr>
        <p:txBody>
          <a:bodyPr/>
          <a:lstStyle/>
          <a:p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UHC goal </a:t>
            </a:r>
            <a:b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will slip out of reach unless </a:t>
            </a:r>
            <a:b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 address the challenge of health financing.</a:t>
            </a:r>
          </a:p>
        </p:txBody>
      </p:sp>
    </p:spTree>
    <p:extLst>
      <p:ext uri="{BB962C8B-B14F-4D97-AF65-F5344CB8AC3E}">
        <p14:creationId xmlns:p14="http://schemas.microsoft.com/office/powerpoint/2010/main" val="265557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13B3-2B8B-A849-9E20-6089B2DA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5789" y="1096965"/>
            <a:ext cx="24482426" cy="2284414"/>
          </a:xfrm>
        </p:spPr>
        <p:txBody>
          <a:bodyPr/>
          <a:lstStyle/>
          <a:p>
            <a:r>
              <a:rPr lang="en-US" dirty="0"/>
              <a:t>WHAT IS HOLDING BACK PROGRESS?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38402" y="10032554"/>
            <a:ext cx="8339670" cy="17208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14041" y="10553154"/>
            <a:ext cx="9404879" cy="1720854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GB" sz="4500" b="1" dirty="0">
                <a:solidFill>
                  <a:srgbClr val="FFFFFF"/>
                </a:solidFill>
              </a:rPr>
              <a:t>INADEQUATE MOBILIZATION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1853368" y="10001197"/>
            <a:ext cx="8339670" cy="1733604"/>
          </a:xfrm>
          <a:prstGeom prst="rect">
            <a:avLst/>
          </a:prstGeom>
          <a:solidFill>
            <a:srgbClr val="076F69"/>
          </a:solidFill>
          <a:ln>
            <a:solidFill>
              <a:srgbClr val="076F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68739" y="10574452"/>
            <a:ext cx="8765487" cy="1720854"/>
          </a:xfrm>
        </p:spPr>
        <p:txBody>
          <a:bodyPr/>
          <a:lstStyle/>
          <a:p>
            <a:pPr marL="0" indent="0" algn="ctr">
              <a:buNone/>
            </a:pPr>
            <a:r>
              <a:rPr lang="en-GB" sz="4500" b="1" dirty="0">
                <a:solidFill>
                  <a:srgbClr val="FFFFFF"/>
                </a:solidFill>
              </a:rPr>
              <a:t>STAGNATING DAH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7105122" y="2682756"/>
            <a:ext cx="28876527" cy="0"/>
          </a:xfrm>
          <a:prstGeom prst="line">
            <a:avLst/>
          </a:prstGeom>
          <a:ln w="76200" cmpd="sng">
            <a:solidFill>
              <a:srgbClr val="076F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upo 37">
            <a:extLst>
              <a:ext uri="{FF2B5EF4-FFF2-40B4-BE49-F238E27FC236}">
                <a16:creationId xmlns:a16="http://schemas.microsoft.com/office/drawing/2014/main" id="{8D50F695-E865-AA45-8A63-B0893B185C54}"/>
              </a:ext>
            </a:extLst>
          </p:cNvPr>
          <p:cNvGrpSpPr/>
          <p:nvPr/>
        </p:nvGrpSpPr>
        <p:grpSpPr>
          <a:xfrm>
            <a:off x="3244004" y="8931455"/>
            <a:ext cx="4879991" cy="868516"/>
            <a:chOff x="1416050" y="2962778"/>
            <a:chExt cx="1965325" cy="230832"/>
          </a:xfrm>
        </p:grpSpPr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6558FDBA-AD9D-1D43-BCE0-A2CBAE1A880A}"/>
                </a:ext>
              </a:extLst>
            </p:cNvPr>
            <p:cNvSpPr txBox="1"/>
            <p:nvPr/>
          </p:nvSpPr>
          <p:spPr>
            <a:xfrm>
              <a:off x="1416050" y="2962778"/>
              <a:ext cx="53022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900" dirty="0">
                  <a:solidFill>
                    <a:schemeClr val="accent1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2015</a:t>
              </a:r>
            </a:p>
          </p:txBody>
        </p:sp>
        <p:cxnSp>
          <p:nvCxnSpPr>
            <p:cNvPr id="33" name="Conector recto 33">
              <a:extLst>
                <a:ext uri="{FF2B5EF4-FFF2-40B4-BE49-F238E27FC236}">
                  <a16:creationId xmlns:a16="http://schemas.microsoft.com/office/drawing/2014/main" id="{5B60DE07-2380-6B48-A673-F5551B5E9D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3250" y="3079029"/>
              <a:ext cx="438398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cto 35">
              <a:extLst>
                <a:ext uri="{FF2B5EF4-FFF2-40B4-BE49-F238E27FC236}">
                  <a16:creationId xmlns:a16="http://schemas.microsoft.com/office/drawing/2014/main" id="{F4FC249B-853A-364B-9F37-7800862B96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4544" y="2962778"/>
              <a:ext cx="366831" cy="11625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4" name="Gráfico 20">
            <a:extLst>
              <a:ext uri="{FF2B5EF4-FFF2-40B4-BE49-F238E27FC236}">
                <a16:creationId xmlns:a16="http://schemas.microsoft.com/office/drawing/2014/main" id="{2CBFE260-F4E8-3640-BEBB-8B7D544B20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5770713"/>
              </p:ext>
            </p:extLst>
          </p:nvPr>
        </p:nvGraphicFramePr>
        <p:xfrm>
          <a:off x="1908210" y="3011285"/>
          <a:ext cx="11514586" cy="7311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5" name="CuadroTexto 26">
            <a:extLst>
              <a:ext uri="{FF2B5EF4-FFF2-40B4-BE49-F238E27FC236}">
                <a16:creationId xmlns:a16="http://schemas.microsoft.com/office/drawing/2014/main" id="{E426EBAB-D183-924C-91D2-A87F6E233761}"/>
              </a:ext>
            </a:extLst>
          </p:cNvPr>
          <p:cNvSpPr txBox="1"/>
          <p:nvPr/>
        </p:nvSpPr>
        <p:spPr>
          <a:xfrm>
            <a:off x="7371831" y="8184395"/>
            <a:ext cx="2201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ES_tradnl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</a:p>
        </p:txBody>
      </p:sp>
      <p:sp>
        <p:nvSpPr>
          <p:cNvPr id="46" name="CuadroTexto 27">
            <a:extLst>
              <a:ext uri="{FF2B5EF4-FFF2-40B4-BE49-F238E27FC236}">
                <a16:creationId xmlns:a16="http://schemas.microsoft.com/office/drawing/2014/main" id="{F625A4B3-C22E-2849-85D9-8968AD640F3E}"/>
              </a:ext>
            </a:extLst>
          </p:cNvPr>
          <p:cNvSpPr txBox="1"/>
          <p:nvPr/>
        </p:nvSpPr>
        <p:spPr>
          <a:xfrm>
            <a:off x="7476679" y="3917004"/>
            <a:ext cx="178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ES_tradnl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117</a:t>
            </a:r>
          </a:p>
        </p:txBody>
      </p:sp>
      <p:sp>
        <p:nvSpPr>
          <p:cNvPr id="47" name="CuadroTexto 28">
            <a:extLst>
              <a:ext uri="{FF2B5EF4-FFF2-40B4-BE49-F238E27FC236}">
                <a16:creationId xmlns:a16="http://schemas.microsoft.com/office/drawing/2014/main" id="{3D1A6EB7-15FF-6841-978A-4D0A71F0F4AD}"/>
              </a:ext>
            </a:extLst>
          </p:cNvPr>
          <p:cNvSpPr txBox="1"/>
          <p:nvPr/>
        </p:nvSpPr>
        <p:spPr>
          <a:xfrm>
            <a:off x="3725574" y="8696567"/>
            <a:ext cx="2340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ES_tradnl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48" name="CuadroTexto 29">
            <a:extLst>
              <a:ext uri="{FF2B5EF4-FFF2-40B4-BE49-F238E27FC236}">
                <a16:creationId xmlns:a16="http://schemas.microsoft.com/office/drawing/2014/main" id="{28C0DDE9-CD23-F241-8279-B584DF16C1DD}"/>
              </a:ext>
            </a:extLst>
          </p:cNvPr>
          <p:cNvSpPr txBox="1"/>
          <p:nvPr/>
        </p:nvSpPr>
        <p:spPr>
          <a:xfrm>
            <a:off x="3918138" y="5552356"/>
            <a:ext cx="1786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ES_tradnl" sz="40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</a:t>
            </a:r>
          </a:p>
        </p:txBody>
      </p:sp>
      <p:grpSp>
        <p:nvGrpSpPr>
          <p:cNvPr id="49" name="Grupo 38">
            <a:extLst>
              <a:ext uri="{FF2B5EF4-FFF2-40B4-BE49-F238E27FC236}">
                <a16:creationId xmlns:a16="http://schemas.microsoft.com/office/drawing/2014/main" id="{186B6028-9F29-7145-9807-44D99B0D5806}"/>
              </a:ext>
            </a:extLst>
          </p:cNvPr>
          <p:cNvGrpSpPr/>
          <p:nvPr/>
        </p:nvGrpSpPr>
        <p:grpSpPr>
          <a:xfrm>
            <a:off x="2951780" y="4043422"/>
            <a:ext cx="4320054" cy="1616350"/>
            <a:chOff x="1873250" y="2221510"/>
            <a:chExt cx="1743625" cy="857519"/>
          </a:xfrm>
        </p:grpSpPr>
        <p:cxnSp>
          <p:nvCxnSpPr>
            <p:cNvPr id="51" name="Conector recto 40">
              <a:extLst>
                <a:ext uri="{FF2B5EF4-FFF2-40B4-BE49-F238E27FC236}">
                  <a16:creationId xmlns:a16="http://schemas.microsoft.com/office/drawing/2014/main" id="{9FE717C1-7F69-3740-AF32-1B34542421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73250" y="3079029"/>
              <a:ext cx="438398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41">
              <a:extLst>
                <a:ext uri="{FF2B5EF4-FFF2-40B4-BE49-F238E27FC236}">
                  <a16:creationId xmlns:a16="http://schemas.microsoft.com/office/drawing/2014/main" id="{60C2C695-8319-AE41-9944-E3732F7AC6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6077" y="2221510"/>
              <a:ext cx="460798" cy="837637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Conector recto de flecha 44">
            <a:extLst>
              <a:ext uri="{FF2B5EF4-FFF2-40B4-BE49-F238E27FC236}">
                <a16:creationId xmlns:a16="http://schemas.microsoft.com/office/drawing/2014/main" id="{B8C8781D-6D23-E04B-BEDE-DB052062C7ED}"/>
              </a:ext>
            </a:extLst>
          </p:cNvPr>
          <p:cNvCxnSpPr>
            <a:cxnSpLocks/>
          </p:cNvCxnSpPr>
          <p:nvPr/>
        </p:nvCxnSpPr>
        <p:spPr>
          <a:xfrm flipV="1">
            <a:off x="2194952" y="5891476"/>
            <a:ext cx="19089" cy="3039979"/>
          </a:xfrm>
          <a:prstGeom prst="straightConnector1">
            <a:avLst/>
          </a:prstGeom>
          <a:ln>
            <a:gradFill>
              <a:gsLst>
                <a:gs pos="22000">
                  <a:schemeClr val="accent1">
                    <a:lumMod val="75000"/>
                  </a:schemeClr>
                </a:gs>
                <a:gs pos="87000">
                  <a:schemeClr val="tx1"/>
                </a:gs>
              </a:gsLst>
              <a:lin ang="5400000" scaled="1"/>
            </a:gra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47">
            <a:extLst>
              <a:ext uri="{FF2B5EF4-FFF2-40B4-BE49-F238E27FC236}">
                <a16:creationId xmlns:a16="http://schemas.microsoft.com/office/drawing/2014/main" id="{7F6D3AEA-38C7-F946-AE9E-06454897B91E}"/>
              </a:ext>
            </a:extLst>
          </p:cNvPr>
          <p:cNvSpPr txBox="1"/>
          <p:nvPr/>
        </p:nvSpPr>
        <p:spPr>
          <a:xfrm>
            <a:off x="3959075" y="4706042"/>
            <a:ext cx="1745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spc="150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LICs</a:t>
            </a:r>
            <a:endParaRPr lang="es-ES_tradnl" sz="4000" b="1" spc="150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CuadroTexto 48">
            <a:extLst>
              <a:ext uri="{FF2B5EF4-FFF2-40B4-BE49-F238E27FC236}">
                <a16:creationId xmlns:a16="http://schemas.microsoft.com/office/drawing/2014/main" id="{48B01A02-3224-7A4F-A4DA-4C071D1D6E64}"/>
              </a:ext>
            </a:extLst>
          </p:cNvPr>
          <p:cNvSpPr txBox="1"/>
          <p:nvPr/>
        </p:nvSpPr>
        <p:spPr>
          <a:xfrm>
            <a:off x="7141495" y="3011285"/>
            <a:ext cx="2672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spc="150" dirty="0" err="1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LMICs</a:t>
            </a:r>
            <a:endParaRPr lang="es-ES_tradnl" sz="4000" b="1" spc="150" dirty="0">
              <a:solidFill>
                <a:schemeClr val="tx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7" name="Picture 56" descr="Final graph 31 oct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68" y="4421980"/>
            <a:ext cx="8339670" cy="5400000"/>
          </a:xfrm>
          <a:prstGeom prst="rect">
            <a:avLst/>
          </a:prstGeom>
        </p:spPr>
      </p:pic>
      <p:sp>
        <p:nvSpPr>
          <p:cNvPr id="58" name="CuadroTexto 39">
            <a:extLst>
              <a:ext uri="{FF2B5EF4-FFF2-40B4-BE49-F238E27FC236}">
                <a16:creationId xmlns:a16="http://schemas.microsoft.com/office/drawing/2014/main" id="{36D28E9A-6E9B-FD4E-9101-B797BDA1686B}"/>
              </a:ext>
            </a:extLst>
          </p:cNvPr>
          <p:cNvSpPr txBox="1"/>
          <p:nvPr/>
        </p:nvSpPr>
        <p:spPr>
          <a:xfrm>
            <a:off x="1052996" y="5142616"/>
            <a:ext cx="1838429" cy="35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2030</a:t>
            </a:r>
          </a:p>
        </p:txBody>
      </p:sp>
      <p:cxnSp>
        <p:nvCxnSpPr>
          <p:cNvPr id="59" name="Conector recto 41">
            <a:extLst>
              <a:ext uri="{FF2B5EF4-FFF2-40B4-BE49-F238E27FC236}">
                <a16:creationId xmlns:a16="http://schemas.microsoft.com/office/drawing/2014/main" id="{60C2C695-8319-AE41-9944-E3732F7AC6DD}"/>
              </a:ext>
            </a:extLst>
          </p:cNvPr>
          <p:cNvCxnSpPr>
            <a:cxnSpLocks/>
          </p:cNvCxnSpPr>
          <p:nvPr/>
        </p:nvCxnSpPr>
        <p:spPr>
          <a:xfrm flipH="1">
            <a:off x="6130148" y="8972429"/>
            <a:ext cx="1182655" cy="54798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39">
            <a:extLst>
              <a:ext uri="{FF2B5EF4-FFF2-40B4-BE49-F238E27FC236}">
                <a16:creationId xmlns:a16="http://schemas.microsoft.com/office/drawing/2014/main" id="{36D28E9A-6E9B-FD4E-9101-B797BDA1686B}"/>
              </a:ext>
            </a:extLst>
          </p:cNvPr>
          <p:cNvSpPr txBox="1"/>
          <p:nvPr/>
        </p:nvSpPr>
        <p:spPr>
          <a:xfrm>
            <a:off x="90910" y="9167771"/>
            <a:ext cx="288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</a:p>
        </p:txBody>
      </p:sp>
      <p:cxnSp>
        <p:nvCxnSpPr>
          <p:cNvPr id="64" name="Conector recto 40">
            <a:extLst>
              <a:ext uri="{FF2B5EF4-FFF2-40B4-BE49-F238E27FC236}">
                <a16:creationId xmlns:a16="http://schemas.microsoft.com/office/drawing/2014/main" id="{9FE717C1-7F69-3740-AF32-1B3454242166}"/>
              </a:ext>
            </a:extLst>
          </p:cNvPr>
          <p:cNvCxnSpPr>
            <a:cxnSpLocks/>
          </p:cNvCxnSpPr>
          <p:nvPr/>
        </p:nvCxnSpPr>
        <p:spPr>
          <a:xfrm flipH="1">
            <a:off x="3104180" y="9520413"/>
            <a:ext cx="1086187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22191278" y="9939671"/>
            <a:ext cx="8339670" cy="18137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73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73139" y="10559997"/>
            <a:ext cx="9404879" cy="1720854"/>
          </a:xfrm>
        </p:spPr>
        <p:txBody>
          <a:bodyPr/>
          <a:lstStyle/>
          <a:p>
            <a:pPr marL="0" indent="0" algn="ctr">
              <a:buNone/>
            </a:pPr>
            <a:r>
              <a:rPr lang="en-GB" sz="4500" b="1" dirty="0">
                <a:solidFill>
                  <a:srgbClr val="FFFFFF"/>
                </a:solidFill>
              </a:rPr>
              <a:t>INEFFICIENCY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4" name="Gráfico 49">
            <a:extLst>
              <a:ext uri="{FF2B5EF4-FFF2-40B4-BE49-F238E27FC236}">
                <a16:creationId xmlns:a16="http://schemas.microsoft.com/office/drawing/2014/main" id="{11785A2E-06EC-4942-B6F0-7CC293D3E0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729016"/>
              </p:ext>
            </p:extLst>
          </p:nvPr>
        </p:nvGraphicFramePr>
        <p:xfrm>
          <a:off x="23581846" y="3835223"/>
          <a:ext cx="6120000" cy="54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5" name="Rectangle 74"/>
          <p:cNvSpPr/>
          <p:nvPr/>
        </p:nvSpPr>
        <p:spPr>
          <a:xfrm>
            <a:off x="31097786" y="9939322"/>
            <a:ext cx="8339670" cy="1795479"/>
          </a:xfrm>
          <a:prstGeom prst="rect">
            <a:avLst/>
          </a:prstGeom>
          <a:solidFill>
            <a:srgbClr val="076F69"/>
          </a:solidFill>
          <a:ln>
            <a:solidFill>
              <a:srgbClr val="076F6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/>
            <a:endParaRPr lang="en-US"/>
          </a:p>
        </p:txBody>
      </p:sp>
      <p:sp>
        <p:nvSpPr>
          <p:cNvPr id="76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872188" y="10522370"/>
            <a:ext cx="8765487" cy="1720854"/>
          </a:xfrm>
        </p:spPr>
        <p:txBody>
          <a:bodyPr/>
          <a:lstStyle/>
          <a:p>
            <a:pPr marL="0" indent="0" algn="ctr">
              <a:buNone/>
            </a:pPr>
            <a:r>
              <a:rPr lang="en-GB" sz="4500" b="1" dirty="0">
                <a:solidFill>
                  <a:srgbClr val="FFFFFF"/>
                </a:solidFill>
              </a:rPr>
              <a:t>INEQUITY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7" name="Grupo 73">
            <a:extLst>
              <a:ext uri="{FF2B5EF4-FFF2-40B4-BE49-F238E27FC236}">
                <a16:creationId xmlns:a16="http://schemas.microsoft.com/office/drawing/2014/main" id="{4F1630F2-4F91-3D46-B8A2-ED85B1245DD2}"/>
              </a:ext>
            </a:extLst>
          </p:cNvPr>
          <p:cNvGrpSpPr/>
          <p:nvPr/>
        </p:nvGrpSpPr>
        <p:grpSpPr>
          <a:xfrm>
            <a:off x="34804938" y="4300560"/>
            <a:ext cx="5174583" cy="5501907"/>
            <a:chOff x="2798899" y="4011542"/>
            <a:chExt cx="1871607" cy="1856790"/>
          </a:xfrm>
        </p:grpSpPr>
        <p:pic>
          <p:nvPicPr>
            <p:cNvPr id="78" name="Gráfico 69" descr="Woman">
              <a:extLst>
                <a:ext uri="{FF2B5EF4-FFF2-40B4-BE49-F238E27FC236}">
                  <a16:creationId xmlns:a16="http://schemas.microsoft.com/office/drawing/2014/main" id="{CDF16FD3-8D59-6344-9D9F-BCF7963FF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813717" y="4011542"/>
              <a:ext cx="1856789" cy="1856789"/>
            </a:xfrm>
            <a:prstGeom prst="rect">
              <a:avLst/>
            </a:prstGeom>
          </p:spPr>
        </p:pic>
        <p:pic>
          <p:nvPicPr>
            <p:cNvPr id="79" name="Gráfico 71" descr="Woman">
              <a:extLst>
                <a:ext uri="{FF2B5EF4-FFF2-40B4-BE49-F238E27FC236}">
                  <a16:creationId xmlns:a16="http://schemas.microsoft.com/office/drawing/2014/main" id="{C5065FFB-54EB-0A47-9B17-1DA675AF3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t="12589" b="3"/>
            <a:stretch/>
          </p:blipFill>
          <p:spPr>
            <a:xfrm>
              <a:off x="2813716" y="4245400"/>
              <a:ext cx="1856789" cy="1622931"/>
            </a:xfrm>
            <a:prstGeom prst="rect">
              <a:avLst/>
            </a:prstGeom>
          </p:spPr>
        </p:pic>
        <p:pic>
          <p:nvPicPr>
            <p:cNvPr id="80" name="Gráfico 70" descr="Woman">
              <a:extLst>
                <a:ext uri="{FF2B5EF4-FFF2-40B4-BE49-F238E27FC236}">
                  <a16:creationId xmlns:a16="http://schemas.microsoft.com/office/drawing/2014/main" id="{ED4BEB89-E685-304E-A4FC-6A0B2E92E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798899" y="4011543"/>
              <a:ext cx="1856789" cy="1856789"/>
            </a:xfrm>
            <a:prstGeom prst="rect">
              <a:avLst/>
            </a:prstGeom>
          </p:spPr>
        </p:pic>
      </p:grpSp>
      <p:grpSp>
        <p:nvGrpSpPr>
          <p:cNvPr id="81" name="Grupo 74">
            <a:extLst>
              <a:ext uri="{FF2B5EF4-FFF2-40B4-BE49-F238E27FC236}">
                <a16:creationId xmlns:a16="http://schemas.microsoft.com/office/drawing/2014/main" id="{180CE559-6280-8C48-A4DC-64F20615010C}"/>
              </a:ext>
            </a:extLst>
          </p:cNvPr>
          <p:cNvGrpSpPr/>
          <p:nvPr/>
        </p:nvGrpSpPr>
        <p:grpSpPr>
          <a:xfrm>
            <a:off x="31873705" y="8728122"/>
            <a:ext cx="5063066" cy="1040572"/>
            <a:chOff x="2180782" y="3052005"/>
            <a:chExt cx="1374158" cy="72210"/>
          </a:xfrm>
        </p:grpSpPr>
        <p:sp>
          <p:nvSpPr>
            <p:cNvPr id="82" name="CuadroTexto 75">
              <a:extLst>
                <a:ext uri="{FF2B5EF4-FFF2-40B4-BE49-F238E27FC236}">
                  <a16:creationId xmlns:a16="http://schemas.microsoft.com/office/drawing/2014/main" id="{FA2A97B2-A8B8-0148-8EA8-87A4113EF6BC}"/>
                </a:ext>
              </a:extLst>
            </p:cNvPr>
            <p:cNvSpPr txBox="1"/>
            <p:nvPr/>
          </p:nvSpPr>
          <p:spPr>
            <a:xfrm>
              <a:off x="2472589" y="3052005"/>
              <a:ext cx="1082351" cy="72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8%</a:t>
              </a:r>
            </a:p>
          </p:txBody>
        </p:sp>
        <p:cxnSp>
          <p:nvCxnSpPr>
            <p:cNvPr id="83" name="Conector recto 76">
              <a:extLst>
                <a:ext uri="{FF2B5EF4-FFF2-40B4-BE49-F238E27FC236}">
                  <a16:creationId xmlns:a16="http://schemas.microsoft.com/office/drawing/2014/main" id="{233D82BE-EDF6-944F-A65D-AD9BB69AE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80782" y="3081248"/>
              <a:ext cx="540446" cy="1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o 80">
            <a:extLst>
              <a:ext uri="{FF2B5EF4-FFF2-40B4-BE49-F238E27FC236}">
                <a16:creationId xmlns:a16="http://schemas.microsoft.com/office/drawing/2014/main" id="{B191FF3E-05E7-3D49-ABA7-FB2D89ED3C4A}"/>
              </a:ext>
            </a:extLst>
          </p:cNvPr>
          <p:cNvGrpSpPr/>
          <p:nvPr/>
        </p:nvGrpSpPr>
        <p:grpSpPr>
          <a:xfrm>
            <a:off x="32908760" y="4542960"/>
            <a:ext cx="4885991" cy="861769"/>
            <a:chOff x="2670159" y="3049371"/>
            <a:chExt cx="1194424" cy="72210"/>
          </a:xfrm>
        </p:grpSpPr>
        <p:sp>
          <p:nvSpPr>
            <p:cNvPr id="85" name="CuadroTexto 81">
              <a:extLst>
                <a:ext uri="{FF2B5EF4-FFF2-40B4-BE49-F238E27FC236}">
                  <a16:creationId xmlns:a16="http://schemas.microsoft.com/office/drawing/2014/main" id="{ACF7A1E4-D775-204B-A72C-5EBE946C9AFA}"/>
                </a:ext>
              </a:extLst>
            </p:cNvPr>
            <p:cNvSpPr txBox="1"/>
            <p:nvPr/>
          </p:nvSpPr>
          <p:spPr>
            <a:xfrm>
              <a:off x="2670159" y="3049371"/>
              <a:ext cx="901960" cy="72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5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88%</a:t>
              </a:r>
            </a:p>
          </p:txBody>
        </p:sp>
        <p:cxnSp>
          <p:nvCxnSpPr>
            <p:cNvPr id="86" name="Conector recto 82">
              <a:extLst>
                <a:ext uri="{FF2B5EF4-FFF2-40B4-BE49-F238E27FC236}">
                  <a16:creationId xmlns:a16="http://schemas.microsoft.com/office/drawing/2014/main" id="{83DEB41C-3A81-4D46-8970-7D43DF9B0A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0763" y="3089328"/>
              <a:ext cx="50382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Conector recto de flecha 85">
            <a:extLst>
              <a:ext uri="{FF2B5EF4-FFF2-40B4-BE49-F238E27FC236}">
                <a16:creationId xmlns:a16="http://schemas.microsoft.com/office/drawing/2014/main" id="{F9EBF32B-5A47-EA4F-AD1A-3DE113F313C2}"/>
              </a:ext>
            </a:extLst>
          </p:cNvPr>
          <p:cNvCxnSpPr>
            <a:cxnSpLocks/>
          </p:cNvCxnSpPr>
          <p:nvPr/>
        </p:nvCxnSpPr>
        <p:spPr>
          <a:xfrm flipV="1">
            <a:off x="34535401" y="5552356"/>
            <a:ext cx="0" cy="286238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Left-Right Arrow 91"/>
          <p:cNvSpPr/>
          <p:nvPr/>
        </p:nvSpPr>
        <p:spPr>
          <a:xfrm>
            <a:off x="2838403" y="12223449"/>
            <a:ext cx="17354636" cy="1166429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8685395" y="12334800"/>
            <a:ext cx="1093866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M: MOBILIZATION</a:t>
            </a:r>
          </a:p>
        </p:txBody>
      </p:sp>
      <p:sp>
        <p:nvSpPr>
          <p:cNvPr id="94" name="Left-Right Arrow 93"/>
          <p:cNvSpPr/>
          <p:nvPr/>
        </p:nvSpPr>
        <p:spPr>
          <a:xfrm>
            <a:off x="22191279" y="12182549"/>
            <a:ext cx="17246178" cy="1166429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25784976" y="12293900"/>
            <a:ext cx="1065070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U: RESOURCE USE</a:t>
            </a:r>
          </a:p>
        </p:txBody>
      </p:sp>
      <p:grpSp>
        <p:nvGrpSpPr>
          <p:cNvPr id="102" name="Grupo 72">
            <a:extLst>
              <a:ext uri="{FF2B5EF4-FFF2-40B4-BE49-F238E27FC236}">
                <a16:creationId xmlns:a16="http://schemas.microsoft.com/office/drawing/2014/main" id="{A1214A5E-68C7-1B46-BEE1-AEC97C0AA418}"/>
              </a:ext>
            </a:extLst>
          </p:cNvPr>
          <p:cNvGrpSpPr/>
          <p:nvPr/>
        </p:nvGrpSpPr>
        <p:grpSpPr>
          <a:xfrm>
            <a:off x="29415063" y="4291971"/>
            <a:ext cx="5148000" cy="5508000"/>
            <a:chOff x="1519340" y="4016069"/>
            <a:chExt cx="1856790" cy="1856790"/>
          </a:xfrm>
        </p:grpSpPr>
        <p:pic>
          <p:nvPicPr>
            <p:cNvPr id="103" name="Gráfico 54" descr="Woman">
              <a:extLst>
                <a:ext uri="{FF2B5EF4-FFF2-40B4-BE49-F238E27FC236}">
                  <a16:creationId xmlns:a16="http://schemas.microsoft.com/office/drawing/2014/main" id="{C88D2107-EF2E-D14E-9D38-A1B2D2EC7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519341" y="4016069"/>
              <a:ext cx="1856789" cy="1856789"/>
            </a:xfrm>
            <a:prstGeom prst="rect">
              <a:avLst/>
            </a:prstGeom>
          </p:spPr>
        </p:pic>
        <p:pic>
          <p:nvPicPr>
            <p:cNvPr id="104" name="Gráfico 55" descr="Woman">
              <a:extLst>
                <a:ext uri="{FF2B5EF4-FFF2-40B4-BE49-F238E27FC236}">
                  <a16:creationId xmlns:a16="http://schemas.microsoft.com/office/drawing/2014/main" id="{CE65999A-11B8-3545-9D27-5ECF1FA45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t="88019"/>
            <a:stretch/>
          </p:blipFill>
          <p:spPr>
            <a:xfrm>
              <a:off x="1519340" y="5650404"/>
              <a:ext cx="1856789" cy="222454"/>
            </a:xfrm>
            <a:prstGeom prst="rect">
              <a:avLst/>
            </a:prstGeom>
          </p:spPr>
        </p:pic>
        <p:pic>
          <p:nvPicPr>
            <p:cNvPr id="105" name="Gráfico 53" descr="Woman">
              <a:extLst>
                <a:ext uri="{FF2B5EF4-FFF2-40B4-BE49-F238E27FC236}">
                  <a16:creationId xmlns:a16="http://schemas.microsoft.com/office/drawing/2014/main" id="{3BDD51BC-83C2-4F4F-BA71-951D09B43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519341" y="4016070"/>
              <a:ext cx="1856789" cy="1856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20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13B3-2B8B-A849-9E20-6089B2DA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124" y="1077913"/>
            <a:ext cx="24482426" cy="2284414"/>
          </a:xfrm>
        </p:spPr>
        <p:txBody>
          <a:bodyPr/>
          <a:lstStyle/>
          <a:p>
            <a:r>
              <a:rPr lang="en-US" dirty="0"/>
              <a:t>THE DRUM FRAMEWORK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105122" y="2682756"/>
            <a:ext cx="28876527" cy="0"/>
          </a:xfrm>
          <a:prstGeom prst="line">
            <a:avLst/>
          </a:prstGeom>
          <a:ln w="76200" cmpd="sng">
            <a:solidFill>
              <a:srgbClr val="076F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023F48F-5011-471E-AB8D-E27D1CDC1D6F}"/>
              </a:ext>
            </a:extLst>
          </p:cNvPr>
          <p:cNvSpPr txBox="1"/>
          <p:nvPr/>
        </p:nvSpPr>
        <p:spPr>
          <a:xfrm>
            <a:off x="17900203" y="6093638"/>
            <a:ext cx="96369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 FROM THE PAST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FECBD-8215-40B8-AC8A-0BDC9F11263B}"/>
              </a:ext>
            </a:extLst>
          </p:cNvPr>
          <p:cNvSpPr txBox="1"/>
          <p:nvPr/>
        </p:nvSpPr>
        <p:spPr>
          <a:xfrm>
            <a:off x="18222390" y="9105219"/>
            <a:ext cx="133972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BRING THE FUTURE TO THE PRESENT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DCD0D80-0E5F-44C8-BA06-C9710A0DA230}"/>
              </a:ext>
            </a:extLst>
          </p:cNvPr>
          <p:cNvSpPr/>
          <p:nvPr/>
        </p:nvSpPr>
        <p:spPr>
          <a:xfrm>
            <a:off x="5685187" y="4055161"/>
            <a:ext cx="7925654" cy="79115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8E23494-D8E5-4E85-AEB8-93F4AD73BDB4}"/>
              </a:ext>
            </a:extLst>
          </p:cNvPr>
          <p:cNvSpPr/>
          <p:nvPr/>
        </p:nvSpPr>
        <p:spPr>
          <a:xfrm>
            <a:off x="7258263" y="7109301"/>
            <a:ext cx="4779501" cy="1565807"/>
          </a:xfrm>
          <a:prstGeom prst="rect">
            <a:avLst/>
          </a:prstGeom>
          <a:ln>
            <a:solidFill>
              <a:srgbClr val="076F69"/>
            </a:solidFill>
          </a:ln>
        </p:spPr>
        <p:txBody>
          <a:bodyPr wrap="none" lIns="26664" tIns="13332" rIns="26664" bIns="13332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DRUM </a:t>
            </a: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FRAMEWORK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099657-490C-4AF2-9141-C5245CEF30A1}"/>
              </a:ext>
            </a:extLst>
          </p:cNvPr>
          <p:cNvCxnSpPr>
            <a:cxnSpLocks/>
          </p:cNvCxnSpPr>
          <p:nvPr/>
        </p:nvCxnSpPr>
        <p:spPr>
          <a:xfrm>
            <a:off x="18911504" y="7097069"/>
            <a:ext cx="12127296" cy="1223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358320-EDDA-4D68-9C0C-472BFDFEF1CA}"/>
              </a:ext>
            </a:extLst>
          </p:cNvPr>
          <p:cNvCxnSpPr>
            <a:cxnSpLocks/>
          </p:cNvCxnSpPr>
          <p:nvPr/>
        </p:nvCxnSpPr>
        <p:spPr>
          <a:xfrm>
            <a:off x="18911504" y="10050389"/>
            <a:ext cx="121272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339863B-4B09-4A05-8C81-F70C4C979C56}"/>
              </a:ext>
            </a:extLst>
          </p:cNvPr>
          <p:cNvSpPr/>
          <p:nvPr/>
        </p:nvSpPr>
        <p:spPr>
          <a:xfrm>
            <a:off x="13610841" y="7513983"/>
            <a:ext cx="2838229" cy="7951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E0B085-1E28-4B36-9319-05DE530936CF}"/>
              </a:ext>
            </a:extLst>
          </p:cNvPr>
          <p:cNvSpPr/>
          <p:nvPr/>
        </p:nvSpPr>
        <p:spPr>
          <a:xfrm>
            <a:off x="16237206" y="6232396"/>
            <a:ext cx="2564563" cy="7848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B787BC-9725-4C1B-BD8D-F8FCE7CED94D}"/>
              </a:ext>
            </a:extLst>
          </p:cNvPr>
          <p:cNvSpPr/>
          <p:nvPr/>
        </p:nvSpPr>
        <p:spPr>
          <a:xfrm>
            <a:off x="16223525" y="9175089"/>
            <a:ext cx="2564562" cy="7951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2EDD57-D503-464C-9ED3-A972EDEE85C5}"/>
              </a:ext>
            </a:extLst>
          </p:cNvPr>
          <p:cNvSpPr/>
          <p:nvPr/>
        </p:nvSpPr>
        <p:spPr>
          <a:xfrm rot="5400000">
            <a:off x="15369619" y="7728798"/>
            <a:ext cx="2530307" cy="7951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29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13B3-2B8B-A849-9E20-6089B2DA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506" y="1096965"/>
            <a:ext cx="28299096" cy="2284414"/>
          </a:xfrm>
        </p:spPr>
        <p:txBody>
          <a:bodyPr/>
          <a:lstStyle/>
          <a:p>
            <a:r>
              <a:rPr lang="en-US" dirty="0"/>
              <a:t>THE DRUM FRAMEWORK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ECBC00-EDD9-6E4F-952D-AEB4AE857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2123" y="3295920"/>
            <a:ext cx="11909030" cy="1647824"/>
          </a:xfrm>
        </p:spPr>
        <p:txBody>
          <a:bodyPr/>
          <a:lstStyle/>
          <a:p>
            <a:r>
              <a:rPr lang="en-US" sz="4500" dirty="0"/>
              <a:t>LEARNING FROM THE PAST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105124" y="4271314"/>
            <a:ext cx="10336217" cy="0"/>
          </a:xfrm>
          <a:prstGeom prst="line">
            <a:avLst/>
          </a:prstGeom>
          <a:ln w="76200" cmpd="sng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360706" y="4271314"/>
            <a:ext cx="10336217" cy="0"/>
          </a:xfrm>
          <a:prstGeom prst="line">
            <a:avLst/>
          </a:prstGeom>
          <a:ln w="76200" cmpd="sng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05122" y="2682756"/>
            <a:ext cx="28876527" cy="0"/>
          </a:xfrm>
          <a:prstGeom prst="line">
            <a:avLst/>
          </a:prstGeom>
          <a:ln w="76200" cmpd="sng">
            <a:solidFill>
              <a:srgbClr val="076F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 rot="20763767">
            <a:off x="13142621" y="8084537"/>
            <a:ext cx="4082099" cy="34811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spcCol="0"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6E013F-04F3-F548-B29E-64534B80C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0517" y="4701094"/>
            <a:ext cx="11984036" cy="8702676"/>
          </a:xfrm>
        </p:spPr>
        <p:txBody>
          <a:bodyPr/>
          <a:lstStyle/>
          <a:p>
            <a:pPr marL="685800" indent="-685800" defTabSz="533278">
              <a:lnSpc>
                <a:spcPct val="14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b="0" dirty="0">
                <a:solidFill>
                  <a:schemeClr val="tx1">
                    <a:lumMod val="50000"/>
                  </a:schemeClr>
                </a:solidFill>
              </a:rPr>
              <a:t>What are the key issues amenable to change?</a:t>
            </a:r>
          </a:p>
          <a:p>
            <a:pPr marL="685800" indent="-685800" defTabSz="533278">
              <a:lnSpc>
                <a:spcPct val="14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b="0" dirty="0">
                <a:solidFill>
                  <a:schemeClr val="tx1">
                    <a:lumMod val="50000"/>
                  </a:schemeClr>
                </a:solidFill>
              </a:rPr>
              <a:t>What are the most promising solutions?</a:t>
            </a:r>
          </a:p>
          <a:p>
            <a:pPr marL="685800" indent="-685800" defTabSz="533278">
              <a:lnSpc>
                <a:spcPct val="14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b="0" dirty="0">
                <a:solidFill>
                  <a:schemeClr val="tx1">
                    <a:lumMod val="50000"/>
                  </a:schemeClr>
                </a:solidFill>
              </a:rPr>
              <a:t>What are the barriers?</a:t>
            </a:r>
          </a:p>
          <a:p>
            <a:pPr marL="685800" indent="-685800" defTabSz="533278">
              <a:lnSpc>
                <a:spcPct val="14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b="0" dirty="0">
                <a:solidFill>
                  <a:schemeClr val="tx1">
                    <a:lumMod val="50000"/>
                  </a:schemeClr>
                </a:solidFill>
              </a:rPr>
              <a:t>What are the practical options to move forward? </a:t>
            </a:r>
          </a:p>
          <a:p>
            <a:pPr marL="685628" indent="-685628">
              <a:buFont typeface="Arial"/>
              <a:buChar char="•"/>
            </a:pPr>
            <a:endParaRPr lang="en-GB" sz="5100" dirty="0"/>
          </a:p>
          <a:p>
            <a:endParaRPr lang="en-US" sz="5100" dirty="0"/>
          </a:p>
        </p:txBody>
      </p:sp>
      <p:sp>
        <p:nvSpPr>
          <p:cNvPr id="5" name="Rectangle 4"/>
          <p:cNvSpPr/>
          <p:nvPr/>
        </p:nvSpPr>
        <p:spPr>
          <a:xfrm>
            <a:off x="20588432" y="4271314"/>
            <a:ext cx="2155050" cy="6823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9" rIns="91418" bIns="45709" spcCol="0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18274106" y="7233770"/>
            <a:ext cx="6783710" cy="938696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/>
            <a:r>
              <a:rPr lang="en-US" sz="5500" b="1" dirty="0">
                <a:solidFill>
                  <a:srgbClr val="FFFFFF"/>
                </a:solidFill>
              </a:rPr>
              <a:t>COMMON THEMES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09133" y="4909256"/>
            <a:ext cx="11005776" cy="5242823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marL="685800" indent="-685800" defTabSz="533278"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Joint leadership</a:t>
            </a:r>
          </a:p>
          <a:p>
            <a:pPr defTabSz="533278"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</a:pPr>
            <a:endParaRPr lang="en-US" sz="4500" dirty="0">
              <a:solidFill>
                <a:schemeClr val="tx1">
                  <a:lumMod val="50000"/>
                </a:schemeClr>
              </a:solidFill>
              <a:latin typeface="Verdana Regular"/>
            </a:endParaRPr>
          </a:p>
          <a:p>
            <a:pPr marL="685800" indent="-685800" defTabSz="533278"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Stronger health financing institutions and capacity</a:t>
            </a:r>
          </a:p>
          <a:p>
            <a:pPr defTabSz="533278">
              <a:lnSpc>
                <a:spcPct val="14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</a:pPr>
            <a:endParaRPr lang="en-US" sz="4500" dirty="0">
              <a:solidFill>
                <a:schemeClr val="tx1">
                  <a:lumMod val="50000"/>
                </a:schemeClr>
              </a:solidFill>
              <a:latin typeface="Verdana Regular"/>
            </a:endParaRPr>
          </a:p>
          <a:p>
            <a:pPr marL="685800" indent="-685800" defTabSz="533278">
              <a:lnSpc>
                <a:spcPct val="14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Accountability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9164553" y="9559354"/>
            <a:ext cx="1423879" cy="0"/>
          </a:xfrm>
          <a:prstGeom prst="line">
            <a:avLst/>
          </a:prstGeom>
          <a:ln w="76200" cmpd="sng">
            <a:solidFill>
              <a:srgbClr val="076F6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2897418" y="5475791"/>
            <a:ext cx="2200959" cy="2634850"/>
          </a:xfrm>
          <a:prstGeom prst="straightConnector1">
            <a:avLst/>
          </a:prstGeom>
          <a:ln w="76200" cmpd="sng">
            <a:solidFill>
              <a:srgbClr val="076F69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22743482" y="7055469"/>
            <a:ext cx="2432682" cy="1879710"/>
          </a:xfrm>
          <a:prstGeom prst="straightConnector1">
            <a:avLst/>
          </a:prstGeom>
          <a:ln w="76200" cmpd="sng">
            <a:solidFill>
              <a:srgbClr val="076F69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22743482" y="9825114"/>
            <a:ext cx="2354895" cy="65584"/>
          </a:xfrm>
          <a:prstGeom prst="straightConnector1">
            <a:avLst/>
          </a:prstGeom>
          <a:ln w="76200" cmpd="sng">
            <a:solidFill>
              <a:srgbClr val="076F69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6B1226D-2067-486E-87EF-B15D572696FE}"/>
              </a:ext>
            </a:extLst>
          </p:cNvPr>
          <p:cNvSpPr txBox="1">
            <a:spLocks/>
          </p:cNvSpPr>
          <p:nvPr/>
        </p:nvSpPr>
        <p:spPr>
          <a:xfrm>
            <a:off x="25360706" y="3346720"/>
            <a:ext cx="11909030" cy="16478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828344" rtl="0" eaLnBrk="1" latinLnBrk="0" hangingPunct="1">
              <a:lnSpc>
                <a:spcPct val="90000"/>
              </a:lnSpc>
              <a:spcBef>
                <a:spcPts val="1999"/>
              </a:spcBef>
              <a:spcAft>
                <a:spcPts val="799"/>
              </a:spcAft>
              <a:buClr>
                <a:schemeClr val="bg2"/>
              </a:buClr>
              <a:buFont typeface="LucidaGrande" panose="020B0600040502020204" pitchFamily="34" charset="0"/>
              <a:buNone/>
              <a:defRPr sz="4800" b="1" i="0" kern="120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1pPr>
            <a:lvl2pPr marL="914172" indent="0" algn="l" defTabSz="1828344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tx1"/>
              </a:buClr>
              <a:buFont typeface=".AppleSystemUIFont"/>
              <a:buNone/>
              <a:defRPr sz="4100" b="1" i="0" kern="120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2pPr>
            <a:lvl3pPr marL="1828344" indent="0" algn="l" defTabSz="1828344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tx1"/>
              </a:buClr>
              <a:buFont typeface=".AppleSystemUIFont"/>
              <a:buNone/>
              <a:defRPr sz="3400" b="1" i="0" kern="120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3pPr>
            <a:lvl4pPr marL="2742515" indent="0" algn="l" defTabSz="1828344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tx1"/>
              </a:buClr>
              <a:buFont typeface=".AppleSystemUIFont"/>
              <a:buNone/>
              <a:defRPr sz="3100" b="1" i="0" kern="120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4pPr>
            <a:lvl5pPr marL="3656687" indent="0" algn="l" defTabSz="1828344" rtl="0" eaLnBrk="1" latinLnBrk="0" hangingPunct="1">
              <a:lnSpc>
                <a:spcPct val="90000"/>
              </a:lnSpc>
              <a:spcBef>
                <a:spcPts val="1001"/>
              </a:spcBef>
              <a:buClr>
                <a:schemeClr val="tx1"/>
              </a:buClr>
              <a:buFont typeface=".AppleSystemUIFont"/>
              <a:buNone/>
              <a:defRPr sz="3100" b="1" i="0" kern="1200">
                <a:solidFill>
                  <a:schemeClr val="tx1"/>
                </a:solidFill>
                <a:latin typeface="Verdana Regular"/>
                <a:ea typeface="+mn-ea"/>
                <a:cs typeface="+mn-cs"/>
              </a:defRPr>
            </a:lvl5pPr>
            <a:lvl6pPr marL="4570859" indent="0" algn="l" defTabSz="1828344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3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031" indent="0" algn="l" defTabSz="1828344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3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203" indent="0" algn="l" defTabSz="1828344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3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374" indent="0" algn="l" defTabSz="1828344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3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dirty="0"/>
              <a:t>HEALTH FINANCING STEWARDSHIP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F8C38C-78BF-4851-911E-FB81C347A2CF}"/>
              </a:ext>
            </a:extLst>
          </p:cNvPr>
          <p:cNvCxnSpPr>
            <a:cxnSpLocks/>
          </p:cNvCxnSpPr>
          <p:nvPr/>
        </p:nvCxnSpPr>
        <p:spPr>
          <a:xfrm>
            <a:off x="19215353" y="10219754"/>
            <a:ext cx="1423879" cy="0"/>
          </a:xfrm>
          <a:prstGeom prst="line">
            <a:avLst/>
          </a:prstGeom>
          <a:ln w="76200" cmpd="sng">
            <a:solidFill>
              <a:srgbClr val="076F6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490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F713B3-2B8B-A849-9E20-6089B2DA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506" y="1096965"/>
            <a:ext cx="28299096" cy="2284414"/>
          </a:xfrm>
        </p:spPr>
        <p:txBody>
          <a:bodyPr/>
          <a:lstStyle/>
          <a:p>
            <a:r>
              <a:rPr lang="en-US" dirty="0"/>
              <a:t>THE DRUM FRAMEWORK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AECBC00-EDD9-6E4F-952D-AEB4AE857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2123" y="3362326"/>
            <a:ext cx="11909030" cy="1647824"/>
          </a:xfrm>
        </p:spPr>
        <p:txBody>
          <a:bodyPr/>
          <a:lstStyle/>
          <a:p>
            <a:r>
              <a:rPr lang="en-US" dirty="0"/>
              <a:t>MORE IS NEEDED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105122" y="4296746"/>
            <a:ext cx="18797472" cy="0"/>
          </a:xfrm>
          <a:prstGeom prst="line">
            <a:avLst/>
          </a:prstGeom>
          <a:ln w="76200" cmpd="sng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05122" y="2682756"/>
            <a:ext cx="28876527" cy="0"/>
          </a:xfrm>
          <a:prstGeom prst="line">
            <a:avLst/>
          </a:prstGeom>
          <a:ln w="76200" cmpd="sng">
            <a:solidFill>
              <a:srgbClr val="076F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13">
            <a:extLst>
              <a:ext uri="{FF2B5EF4-FFF2-40B4-BE49-F238E27FC236}">
                <a16:creationId xmlns:a16="http://schemas.microsoft.com/office/drawing/2014/main" id="{4697F7F7-F79D-2048-8C54-16786E842580}"/>
              </a:ext>
            </a:extLst>
          </p:cNvPr>
          <p:cNvGrpSpPr/>
          <p:nvPr/>
        </p:nvGrpSpPr>
        <p:grpSpPr>
          <a:xfrm>
            <a:off x="8595595" y="6064133"/>
            <a:ext cx="11385647" cy="2537168"/>
            <a:chOff x="1492250" y="3372133"/>
            <a:chExt cx="5260242" cy="399617"/>
          </a:xfrm>
        </p:grpSpPr>
        <p:sp>
          <p:nvSpPr>
            <p:cNvPr id="11" name="Rectángulo 4">
              <a:extLst>
                <a:ext uri="{FF2B5EF4-FFF2-40B4-BE49-F238E27FC236}">
                  <a16:creationId xmlns:a16="http://schemas.microsoft.com/office/drawing/2014/main" id="{C2AA4B5B-DE40-9A4F-B76C-39B7904AC650}"/>
                </a:ext>
              </a:extLst>
            </p:cNvPr>
            <p:cNvSpPr/>
            <p:nvPr/>
          </p:nvSpPr>
          <p:spPr>
            <a:xfrm>
              <a:off x="1492250" y="3372133"/>
              <a:ext cx="5260242" cy="1992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000"/>
            </a:p>
          </p:txBody>
        </p:sp>
        <p:sp>
          <p:nvSpPr>
            <p:cNvPr id="12" name="Rectángulo 23">
              <a:extLst>
                <a:ext uri="{FF2B5EF4-FFF2-40B4-BE49-F238E27FC236}">
                  <a16:creationId xmlns:a16="http://schemas.microsoft.com/office/drawing/2014/main" id="{8AA62A39-15D1-364D-9C1B-51C51062FDDB}"/>
                </a:ext>
              </a:extLst>
            </p:cNvPr>
            <p:cNvSpPr/>
            <p:nvPr/>
          </p:nvSpPr>
          <p:spPr>
            <a:xfrm>
              <a:off x="1492250" y="3572458"/>
              <a:ext cx="5260242" cy="1992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000"/>
            </a:p>
          </p:txBody>
        </p:sp>
        <p:sp>
          <p:nvSpPr>
            <p:cNvPr id="14" name="Rectángulo 41">
              <a:extLst>
                <a:ext uri="{FF2B5EF4-FFF2-40B4-BE49-F238E27FC236}">
                  <a16:creationId xmlns:a16="http://schemas.microsoft.com/office/drawing/2014/main" id="{F368F8B1-7623-C146-89CE-FCE3CA9EE15F}"/>
                </a:ext>
              </a:extLst>
            </p:cNvPr>
            <p:cNvSpPr/>
            <p:nvPr/>
          </p:nvSpPr>
          <p:spPr>
            <a:xfrm>
              <a:off x="1503806" y="3372133"/>
              <a:ext cx="1116547" cy="19929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tlCol="0" anchor="ctr"/>
            <a:lstStyle/>
            <a:p>
              <a:pPr lvl="0" algn="ctr"/>
              <a:r>
                <a:rPr lang="es-ES_tradnl" sz="4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$</a:t>
              </a:r>
              <a:r>
                <a:rPr lang="es-ES_tradnl" sz="40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7</a:t>
              </a:r>
            </a:p>
          </p:txBody>
        </p:sp>
        <p:sp>
          <p:nvSpPr>
            <p:cNvPr id="15" name="Rectángulo 43">
              <a:extLst>
                <a:ext uri="{FF2B5EF4-FFF2-40B4-BE49-F238E27FC236}">
                  <a16:creationId xmlns:a16="http://schemas.microsoft.com/office/drawing/2014/main" id="{A15A93A0-A12E-824D-B737-989DEFD23DBE}"/>
                </a:ext>
              </a:extLst>
            </p:cNvPr>
            <p:cNvSpPr/>
            <p:nvPr/>
          </p:nvSpPr>
          <p:spPr>
            <a:xfrm>
              <a:off x="1492250" y="3572458"/>
              <a:ext cx="1505056" cy="19929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4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$</a:t>
              </a:r>
              <a:r>
                <a:rPr lang="es-ES_tradnl" sz="40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13</a:t>
              </a:r>
            </a:p>
          </p:txBody>
        </p:sp>
      </p:grpSp>
      <p:cxnSp>
        <p:nvCxnSpPr>
          <p:cNvPr id="17" name="Conector recto 10">
            <a:extLst>
              <a:ext uri="{FF2B5EF4-FFF2-40B4-BE49-F238E27FC236}">
                <a16:creationId xmlns:a16="http://schemas.microsoft.com/office/drawing/2014/main" id="{540C8A74-85B0-094D-9CCC-4BDE5FC2F212}"/>
              </a:ext>
            </a:extLst>
          </p:cNvPr>
          <p:cNvCxnSpPr>
            <a:cxnSpLocks/>
          </p:cNvCxnSpPr>
          <p:nvPr/>
        </p:nvCxnSpPr>
        <p:spPr>
          <a:xfrm flipV="1">
            <a:off x="19981250" y="5224814"/>
            <a:ext cx="1" cy="3421399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o 14">
            <a:extLst>
              <a:ext uri="{FF2B5EF4-FFF2-40B4-BE49-F238E27FC236}">
                <a16:creationId xmlns:a16="http://schemas.microsoft.com/office/drawing/2014/main" id="{9D0013F9-69FA-174E-BF55-9C478F4CCFAF}"/>
              </a:ext>
            </a:extLst>
          </p:cNvPr>
          <p:cNvGrpSpPr/>
          <p:nvPr/>
        </p:nvGrpSpPr>
        <p:grpSpPr>
          <a:xfrm>
            <a:off x="8595595" y="10301421"/>
            <a:ext cx="16542115" cy="2565919"/>
            <a:chOff x="1492250" y="4954404"/>
            <a:chExt cx="6840538" cy="399617"/>
          </a:xfrm>
        </p:grpSpPr>
        <p:sp>
          <p:nvSpPr>
            <p:cNvPr id="21" name="Rectángulo 44">
              <a:extLst>
                <a:ext uri="{FF2B5EF4-FFF2-40B4-BE49-F238E27FC236}">
                  <a16:creationId xmlns:a16="http://schemas.microsoft.com/office/drawing/2014/main" id="{A15D73E4-7774-1E4E-BEBC-89304DC3EDDA}"/>
                </a:ext>
              </a:extLst>
            </p:cNvPr>
            <p:cNvSpPr/>
            <p:nvPr/>
          </p:nvSpPr>
          <p:spPr>
            <a:xfrm>
              <a:off x="1492250" y="4954404"/>
              <a:ext cx="6840538" cy="1992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000"/>
            </a:p>
          </p:txBody>
        </p:sp>
        <p:sp>
          <p:nvSpPr>
            <p:cNvPr id="22" name="Rectángulo 45">
              <a:extLst>
                <a:ext uri="{FF2B5EF4-FFF2-40B4-BE49-F238E27FC236}">
                  <a16:creationId xmlns:a16="http://schemas.microsoft.com/office/drawing/2014/main" id="{65F842F0-7293-1D47-8514-2D0A7F31F7B7}"/>
                </a:ext>
              </a:extLst>
            </p:cNvPr>
            <p:cNvSpPr/>
            <p:nvPr/>
          </p:nvSpPr>
          <p:spPr>
            <a:xfrm>
              <a:off x="1492250" y="5154729"/>
              <a:ext cx="6840538" cy="1992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4000"/>
            </a:p>
          </p:txBody>
        </p:sp>
        <p:sp>
          <p:nvSpPr>
            <p:cNvPr id="23" name="Rectángulo 46">
              <a:extLst>
                <a:ext uri="{FF2B5EF4-FFF2-40B4-BE49-F238E27FC236}">
                  <a16:creationId xmlns:a16="http://schemas.microsoft.com/office/drawing/2014/main" id="{4FE1698D-F707-AD41-9722-52E55AF30DDD}"/>
                </a:ext>
              </a:extLst>
            </p:cNvPr>
            <p:cNvSpPr/>
            <p:nvPr/>
          </p:nvSpPr>
          <p:spPr>
            <a:xfrm>
              <a:off x="1492250" y="4954404"/>
              <a:ext cx="2789625" cy="199292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4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$</a:t>
              </a:r>
              <a:r>
                <a:rPr lang="es-ES_tradnl" sz="40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25</a:t>
              </a:r>
            </a:p>
          </p:txBody>
        </p:sp>
        <p:sp>
          <p:nvSpPr>
            <p:cNvPr id="24" name="Rectángulo 47">
              <a:extLst>
                <a:ext uri="{FF2B5EF4-FFF2-40B4-BE49-F238E27FC236}">
                  <a16:creationId xmlns:a16="http://schemas.microsoft.com/office/drawing/2014/main" id="{7460B290-E76E-2442-9A20-FDBC0796C949}"/>
                </a:ext>
              </a:extLst>
            </p:cNvPr>
            <p:cNvSpPr/>
            <p:nvPr/>
          </p:nvSpPr>
          <p:spPr>
            <a:xfrm>
              <a:off x="1492250" y="5154729"/>
              <a:ext cx="5407978" cy="199292"/>
            </a:xfrm>
            <a:prstGeom prst="rect">
              <a:avLst/>
            </a:prstGeom>
            <a:solidFill>
              <a:srgbClr val="660066"/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4000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$</a:t>
              </a:r>
              <a:r>
                <a:rPr lang="es-ES_tradnl" sz="4000" b="1" dirty="0">
                  <a:solidFill>
                    <a:srgbClr val="FFFFFF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56</a:t>
              </a:r>
            </a:p>
          </p:txBody>
        </p:sp>
      </p:grpSp>
      <p:cxnSp>
        <p:nvCxnSpPr>
          <p:cNvPr id="25" name="Conector recto 38">
            <a:extLst>
              <a:ext uri="{FF2B5EF4-FFF2-40B4-BE49-F238E27FC236}">
                <a16:creationId xmlns:a16="http://schemas.microsoft.com/office/drawing/2014/main" id="{79C00D99-48A9-1E4F-8283-3615F4A40E94}"/>
              </a:ext>
            </a:extLst>
          </p:cNvPr>
          <p:cNvCxnSpPr>
            <a:cxnSpLocks/>
          </p:cNvCxnSpPr>
          <p:nvPr/>
        </p:nvCxnSpPr>
        <p:spPr>
          <a:xfrm flipV="1">
            <a:off x="25146798" y="9484817"/>
            <a:ext cx="9087" cy="3277108"/>
          </a:xfrm>
          <a:prstGeom prst="line">
            <a:avLst/>
          </a:prstGeom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o 15">
            <a:extLst>
              <a:ext uri="{FF2B5EF4-FFF2-40B4-BE49-F238E27FC236}">
                <a16:creationId xmlns:a16="http://schemas.microsoft.com/office/drawing/2014/main" id="{95C85EFE-D27F-DF4F-98AD-396D11CF632D}"/>
              </a:ext>
            </a:extLst>
          </p:cNvPr>
          <p:cNvGrpSpPr/>
          <p:nvPr/>
        </p:nvGrpSpPr>
        <p:grpSpPr>
          <a:xfrm>
            <a:off x="3116604" y="6550421"/>
            <a:ext cx="5075942" cy="1769715"/>
            <a:chOff x="-3986742" y="2084874"/>
            <a:chExt cx="5075942" cy="1769715"/>
          </a:xfrm>
        </p:grpSpPr>
        <p:sp>
          <p:nvSpPr>
            <p:cNvPr id="28" name="CuadroTexto 48">
              <a:extLst>
                <a:ext uri="{FF2B5EF4-FFF2-40B4-BE49-F238E27FC236}">
                  <a16:creationId xmlns:a16="http://schemas.microsoft.com/office/drawing/2014/main" id="{1F2890A0-0D6F-6A4D-B6C0-754250A45DC8}"/>
                </a:ext>
              </a:extLst>
            </p:cNvPr>
            <p:cNvSpPr txBox="1"/>
            <p:nvPr/>
          </p:nvSpPr>
          <p:spPr>
            <a:xfrm>
              <a:off x="-3986742" y="2762538"/>
              <a:ext cx="2202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4000" b="1" dirty="0" err="1">
                  <a:solidFill>
                    <a:schemeClr val="tx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LICs</a:t>
              </a:r>
              <a:endParaRPr lang="es-ES_tradnl" sz="4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CuadroTexto 49">
              <a:extLst>
                <a:ext uri="{FF2B5EF4-FFF2-40B4-BE49-F238E27FC236}">
                  <a16:creationId xmlns:a16="http://schemas.microsoft.com/office/drawing/2014/main" id="{588CBDCA-80B5-6644-9E82-2C3F75DDE4F4}"/>
                </a:ext>
              </a:extLst>
            </p:cNvPr>
            <p:cNvSpPr txBox="1"/>
            <p:nvPr/>
          </p:nvSpPr>
          <p:spPr>
            <a:xfrm>
              <a:off x="-1688832" y="2084874"/>
              <a:ext cx="27780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4000" dirty="0">
                  <a:solidFill>
                    <a:schemeClr val="tx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2015</a:t>
              </a:r>
            </a:p>
          </p:txBody>
        </p:sp>
        <p:sp>
          <p:nvSpPr>
            <p:cNvPr id="30" name="CuadroTexto 50">
              <a:extLst>
                <a:ext uri="{FF2B5EF4-FFF2-40B4-BE49-F238E27FC236}">
                  <a16:creationId xmlns:a16="http://schemas.microsoft.com/office/drawing/2014/main" id="{883D6E42-78AC-D94E-AC9C-BD4EDAA8D760}"/>
                </a:ext>
              </a:extLst>
            </p:cNvPr>
            <p:cNvSpPr txBox="1"/>
            <p:nvPr/>
          </p:nvSpPr>
          <p:spPr>
            <a:xfrm>
              <a:off x="-2026880" y="3146703"/>
              <a:ext cx="31160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4000" dirty="0">
                  <a:solidFill>
                    <a:schemeClr val="tx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2023</a:t>
              </a:r>
            </a:p>
          </p:txBody>
        </p:sp>
      </p:grpSp>
      <p:grpSp>
        <p:nvGrpSpPr>
          <p:cNvPr id="31" name="Grupo 51">
            <a:extLst>
              <a:ext uri="{FF2B5EF4-FFF2-40B4-BE49-F238E27FC236}">
                <a16:creationId xmlns:a16="http://schemas.microsoft.com/office/drawing/2014/main" id="{53CE510A-B2C6-0445-8474-8C5D847F502C}"/>
              </a:ext>
            </a:extLst>
          </p:cNvPr>
          <p:cNvGrpSpPr/>
          <p:nvPr/>
        </p:nvGrpSpPr>
        <p:grpSpPr>
          <a:xfrm>
            <a:off x="3116604" y="10415485"/>
            <a:ext cx="5032282" cy="1880098"/>
            <a:chOff x="-1710531" y="3571830"/>
            <a:chExt cx="3789715" cy="1880098"/>
          </a:xfrm>
        </p:grpSpPr>
        <p:sp>
          <p:nvSpPr>
            <p:cNvPr id="32" name="CuadroTexto 52">
              <a:extLst>
                <a:ext uri="{FF2B5EF4-FFF2-40B4-BE49-F238E27FC236}">
                  <a16:creationId xmlns:a16="http://schemas.microsoft.com/office/drawing/2014/main" id="{223924B6-CBF9-C240-B882-9218D6B0EFC6}"/>
                </a:ext>
              </a:extLst>
            </p:cNvPr>
            <p:cNvSpPr txBox="1"/>
            <p:nvPr/>
          </p:nvSpPr>
          <p:spPr>
            <a:xfrm>
              <a:off x="-1710531" y="4124403"/>
              <a:ext cx="2899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4000" b="1" dirty="0" err="1">
                  <a:solidFill>
                    <a:schemeClr val="tx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LMICs</a:t>
              </a:r>
              <a:endParaRPr lang="es-ES_tradnl" sz="4000" b="1" dirty="0">
                <a:solidFill>
                  <a:schemeClr val="tx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CuadroTexto 53">
              <a:extLst>
                <a:ext uri="{FF2B5EF4-FFF2-40B4-BE49-F238E27FC236}">
                  <a16:creationId xmlns:a16="http://schemas.microsoft.com/office/drawing/2014/main" id="{644D55AA-15EB-8D45-AE3B-56F4A2D48852}"/>
                </a:ext>
              </a:extLst>
            </p:cNvPr>
            <p:cNvSpPr txBox="1"/>
            <p:nvPr/>
          </p:nvSpPr>
          <p:spPr>
            <a:xfrm>
              <a:off x="-89304" y="3571830"/>
              <a:ext cx="21684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4000" dirty="0">
                  <a:solidFill>
                    <a:schemeClr val="tx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2015</a:t>
              </a:r>
            </a:p>
          </p:txBody>
        </p:sp>
        <p:sp>
          <p:nvSpPr>
            <p:cNvPr id="34" name="CuadroTexto 54">
              <a:extLst>
                <a:ext uri="{FF2B5EF4-FFF2-40B4-BE49-F238E27FC236}">
                  <a16:creationId xmlns:a16="http://schemas.microsoft.com/office/drawing/2014/main" id="{F6E5F86A-3FA4-1049-B1E5-C130A6DE101B}"/>
                </a:ext>
              </a:extLst>
            </p:cNvPr>
            <p:cNvSpPr txBox="1"/>
            <p:nvPr/>
          </p:nvSpPr>
          <p:spPr>
            <a:xfrm>
              <a:off x="388189" y="4744042"/>
              <a:ext cx="16292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4000" dirty="0">
                  <a:solidFill>
                    <a:schemeClr val="tx1">
                      <a:lumMod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2023</a:t>
              </a:r>
            </a:p>
          </p:txBody>
        </p:sp>
      </p:grpSp>
      <p:sp>
        <p:nvSpPr>
          <p:cNvPr id="35" name="CuadroTexto 55">
            <a:extLst>
              <a:ext uri="{FF2B5EF4-FFF2-40B4-BE49-F238E27FC236}">
                <a16:creationId xmlns:a16="http://schemas.microsoft.com/office/drawing/2014/main" id="{7C0F5B0A-4BA7-7A47-A838-CEA7E113F110}"/>
              </a:ext>
            </a:extLst>
          </p:cNvPr>
          <p:cNvSpPr txBox="1"/>
          <p:nvPr/>
        </p:nvSpPr>
        <p:spPr>
          <a:xfrm>
            <a:off x="19084431" y="4311569"/>
            <a:ext cx="16692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000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ES_tradnl" sz="5000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</a:t>
            </a:r>
          </a:p>
        </p:txBody>
      </p:sp>
      <p:sp>
        <p:nvSpPr>
          <p:cNvPr id="37" name="CuadroTexto 57">
            <a:extLst>
              <a:ext uri="{FF2B5EF4-FFF2-40B4-BE49-F238E27FC236}">
                <a16:creationId xmlns:a16="http://schemas.microsoft.com/office/drawing/2014/main" id="{5C1CD322-2151-6B42-BE5E-647CF6B5B795}"/>
              </a:ext>
            </a:extLst>
          </p:cNvPr>
          <p:cNvSpPr txBox="1"/>
          <p:nvPr/>
        </p:nvSpPr>
        <p:spPr>
          <a:xfrm>
            <a:off x="24212440" y="8646213"/>
            <a:ext cx="1995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000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</a:t>
            </a:r>
            <a:r>
              <a:rPr lang="es-ES_tradnl" sz="5000" b="1" dirty="0">
                <a:solidFill>
                  <a:srgbClr val="66006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86325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7105122" y="4337720"/>
            <a:ext cx="11524662" cy="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8F713B3-2B8B-A849-9E20-6089B2DA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506" y="1096965"/>
            <a:ext cx="28299096" cy="2284414"/>
          </a:xfrm>
        </p:spPr>
        <p:txBody>
          <a:bodyPr/>
          <a:lstStyle/>
          <a:p>
            <a:r>
              <a:rPr lang="en-US" dirty="0"/>
              <a:t>THE DRUM FRAMEWORK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AECBC00-EDD9-6E4F-952D-AEB4AE857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2123" y="3362326"/>
            <a:ext cx="11909030" cy="1647824"/>
          </a:xfrm>
        </p:spPr>
        <p:txBody>
          <a:bodyPr/>
          <a:lstStyle/>
          <a:p>
            <a:r>
              <a:rPr lang="en-US" sz="4000" dirty="0"/>
              <a:t>BRING THE FUTURE TO THE PRESENT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21437249" y="4302580"/>
            <a:ext cx="14544405" cy="0"/>
          </a:xfrm>
          <a:prstGeom prst="line">
            <a:avLst/>
          </a:prstGeom>
          <a:ln w="76200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105122" y="2682756"/>
            <a:ext cx="28876527" cy="0"/>
          </a:xfrm>
          <a:prstGeom prst="line">
            <a:avLst/>
          </a:prstGeom>
          <a:ln w="76200" cmpd="sng">
            <a:solidFill>
              <a:srgbClr val="076F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6">
            <a:extLst>
              <a:ext uri="{FF2B5EF4-FFF2-40B4-BE49-F238E27FC236}">
                <a16:creationId xmlns:a16="http://schemas.microsoft.com/office/drawing/2014/main" id="{760584C0-35E4-B242-96AE-EF7302F755F8}"/>
              </a:ext>
            </a:extLst>
          </p:cNvPr>
          <p:cNvSpPr/>
          <p:nvPr/>
        </p:nvSpPr>
        <p:spPr>
          <a:xfrm>
            <a:off x="7232122" y="5115054"/>
            <a:ext cx="11909031" cy="19324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3332" rIns="0" bIns="13332" rtlCol="0" anchor="t" anchorCtr="0"/>
          <a:lstStyle/>
          <a:p>
            <a:pPr marL="685800" indent="-685800" defTabSz="533278">
              <a:lnSpc>
                <a:spcPct val="13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Which health financing problems have the greatest potential for change?</a:t>
            </a:r>
          </a:p>
          <a:p>
            <a:pPr marL="685800" indent="-685800" defTabSz="533278">
              <a:lnSpc>
                <a:spcPct val="13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Which innovations are most promising?</a:t>
            </a:r>
          </a:p>
          <a:p>
            <a:pPr marL="685800" indent="-685800" defTabSz="533278">
              <a:lnSpc>
                <a:spcPct val="13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How can innovations be adapted and tested?</a:t>
            </a:r>
          </a:p>
          <a:p>
            <a:pPr marL="685800" indent="-685800" defTabSz="533278">
              <a:lnSpc>
                <a:spcPct val="13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/>
              <a:buChar char="•"/>
            </a:pP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How can successful pilots be taken to scale? </a:t>
            </a:r>
          </a:p>
          <a:p>
            <a:pPr marL="171450" indent="-171450" defTabSz="533278">
              <a:lnSpc>
                <a:spcPct val="140000"/>
              </a:lnSpc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50000"/>
                </a:schemeClr>
              </a:solidFill>
              <a:latin typeface="Verdana Regular"/>
            </a:endParaRPr>
          </a:p>
        </p:txBody>
      </p:sp>
      <p:cxnSp>
        <p:nvCxnSpPr>
          <p:cNvPr id="20" name="Conector recto de flecha 72">
            <a:extLst>
              <a:ext uri="{FF2B5EF4-FFF2-40B4-BE49-F238E27FC236}">
                <a16:creationId xmlns:a16="http://schemas.microsoft.com/office/drawing/2014/main" id="{3AC3279B-58D3-394C-8663-54B86EED4151}"/>
              </a:ext>
            </a:extLst>
          </p:cNvPr>
          <p:cNvCxnSpPr>
            <a:cxnSpLocks/>
          </p:cNvCxnSpPr>
          <p:nvPr/>
        </p:nvCxnSpPr>
        <p:spPr>
          <a:xfrm>
            <a:off x="23273234" y="6438531"/>
            <a:ext cx="3130066" cy="0"/>
          </a:xfrm>
          <a:prstGeom prst="straightConnector1">
            <a:avLst/>
          </a:prstGeom>
          <a:ln w="57150" cmpd="sng">
            <a:solidFill>
              <a:schemeClr val="tx1">
                <a:lumMod val="50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6">
            <a:extLst>
              <a:ext uri="{FF2B5EF4-FFF2-40B4-BE49-F238E27FC236}">
                <a16:creationId xmlns:a16="http://schemas.microsoft.com/office/drawing/2014/main" id="{0BE1A00F-5BF9-6349-A341-2BB81616E088}"/>
              </a:ext>
            </a:extLst>
          </p:cNvPr>
          <p:cNvCxnSpPr>
            <a:cxnSpLocks/>
          </p:cNvCxnSpPr>
          <p:nvPr/>
        </p:nvCxnSpPr>
        <p:spPr>
          <a:xfrm>
            <a:off x="23273234" y="10397433"/>
            <a:ext cx="3130066" cy="0"/>
          </a:xfrm>
          <a:prstGeom prst="straightConnector1">
            <a:avLst/>
          </a:prstGeom>
          <a:ln w="57150" cmpd="sng">
            <a:solidFill>
              <a:schemeClr val="tx1">
                <a:lumMod val="50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7">
            <a:extLst>
              <a:ext uri="{FF2B5EF4-FFF2-40B4-BE49-F238E27FC236}">
                <a16:creationId xmlns:a16="http://schemas.microsoft.com/office/drawing/2014/main" id="{2988509C-D2B6-244C-BEE3-B0F0A0A1E6E9}"/>
              </a:ext>
            </a:extLst>
          </p:cNvPr>
          <p:cNvCxnSpPr>
            <a:cxnSpLocks/>
          </p:cNvCxnSpPr>
          <p:nvPr/>
        </p:nvCxnSpPr>
        <p:spPr>
          <a:xfrm>
            <a:off x="23273234" y="9214497"/>
            <a:ext cx="3130066" cy="0"/>
          </a:xfrm>
          <a:prstGeom prst="straightConnector1">
            <a:avLst/>
          </a:prstGeom>
          <a:ln w="57150" cmpd="sng">
            <a:solidFill>
              <a:schemeClr val="tx1">
                <a:lumMod val="50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8">
            <a:extLst>
              <a:ext uri="{FF2B5EF4-FFF2-40B4-BE49-F238E27FC236}">
                <a16:creationId xmlns:a16="http://schemas.microsoft.com/office/drawing/2014/main" id="{3D44DA50-E2C1-204F-A165-AA7C306069F7}"/>
              </a:ext>
            </a:extLst>
          </p:cNvPr>
          <p:cNvCxnSpPr>
            <a:cxnSpLocks/>
          </p:cNvCxnSpPr>
          <p:nvPr/>
        </p:nvCxnSpPr>
        <p:spPr>
          <a:xfrm>
            <a:off x="23273234" y="7951151"/>
            <a:ext cx="3130066" cy="0"/>
          </a:xfrm>
          <a:prstGeom prst="straightConnector1">
            <a:avLst/>
          </a:prstGeom>
          <a:ln w="57150" cmpd="sng">
            <a:solidFill>
              <a:schemeClr val="tx1">
                <a:lumMod val="50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6">
            <a:extLst>
              <a:ext uri="{FF2B5EF4-FFF2-40B4-BE49-F238E27FC236}">
                <a16:creationId xmlns:a16="http://schemas.microsoft.com/office/drawing/2014/main" id="{52E68EF9-EC47-4C43-B2F8-946EA69E3160}"/>
              </a:ext>
            </a:extLst>
          </p:cNvPr>
          <p:cNvSpPr/>
          <p:nvPr/>
        </p:nvSpPr>
        <p:spPr>
          <a:xfrm>
            <a:off x="26854150" y="6128114"/>
            <a:ext cx="7435850" cy="4576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3332" rIns="0" bIns="13332" rtlCol="0" anchor="t" anchorCtr="0"/>
          <a:lstStyle/>
          <a:p>
            <a:pPr defTabSz="533278"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</a:pP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INCREASE TRANSPARENCY AND ACCOUNTABILITY</a:t>
            </a: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311F4532-4958-A44D-A578-0F4644BFA946}"/>
              </a:ext>
            </a:extLst>
          </p:cNvPr>
          <p:cNvSpPr/>
          <p:nvPr/>
        </p:nvSpPr>
        <p:spPr>
          <a:xfrm>
            <a:off x="26852783" y="7648948"/>
            <a:ext cx="9568445" cy="5673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3332" rIns="0" bIns="13332" rtlCol="0" anchor="t" anchorCtr="0"/>
          <a:lstStyle/>
          <a:p>
            <a:pPr defTabSz="533278"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</a:pP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REDUCE FRAUD AND CORRUPTION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:a16="http://schemas.microsoft.com/office/drawing/2014/main" id="{8BA645AB-A0C1-5240-BD9A-D9B30F0BB3E7}"/>
              </a:ext>
            </a:extLst>
          </p:cNvPr>
          <p:cNvSpPr/>
          <p:nvPr/>
        </p:nvSpPr>
        <p:spPr>
          <a:xfrm>
            <a:off x="26852783" y="8778211"/>
            <a:ext cx="11821727" cy="10364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3332" rIns="0" bIns="13332" rtlCol="0" anchor="t" anchorCtr="0"/>
          <a:lstStyle/>
          <a:p>
            <a:pPr defTabSz="533278"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</a:pP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EXPAND FINANCIAL PROTECTION</a:t>
            </a:r>
          </a:p>
        </p:txBody>
      </p:sp>
      <p:sp>
        <p:nvSpPr>
          <p:cNvPr id="28" name="Rectangle 16">
            <a:extLst>
              <a:ext uri="{FF2B5EF4-FFF2-40B4-BE49-F238E27FC236}">
                <a16:creationId xmlns:a16="http://schemas.microsoft.com/office/drawing/2014/main" id="{BB2A1230-9FC5-934D-BC68-2AF958E0CC50}"/>
              </a:ext>
            </a:extLst>
          </p:cNvPr>
          <p:cNvSpPr/>
          <p:nvPr/>
        </p:nvSpPr>
        <p:spPr>
          <a:xfrm>
            <a:off x="26854150" y="9991183"/>
            <a:ext cx="13501446" cy="13861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3332" rIns="0" bIns="13332" rtlCol="0" anchor="t" anchorCtr="0"/>
          <a:lstStyle/>
          <a:p>
            <a:pPr defTabSz="533278">
              <a:spcBef>
                <a:spcPts val="583"/>
              </a:spcBef>
              <a:spcAft>
                <a:spcPts val="533"/>
              </a:spcAft>
              <a:buClr>
                <a:schemeClr val="bg2"/>
              </a:buClr>
            </a:pPr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Verdana Regular"/>
              </a:rPr>
              <a:t>DATA FOR POLICY MAKING </a:t>
            </a:r>
          </a:p>
        </p:txBody>
      </p:sp>
      <p:sp>
        <p:nvSpPr>
          <p:cNvPr id="29" name="Rectangle 16">
            <a:extLst>
              <a:ext uri="{FF2B5EF4-FFF2-40B4-BE49-F238E27FC236}">
                <a16:creationId xmlns:a16="http://schemas.microsoft.com/office/drawing/2014/main" id="{048C8DB1-42A2-DA4C-A14A-AA39BAC4DEF0}"/>
              </a:ext>
            </a:extLst>
          </p:cNvPr>
          <p:cNvSpPr/>
          <p:nvPr/>
        </p:nvSpPr>
        <p:spPr>
          <a:xfrm rot="16200000">
            <a:off x="18875278" y="7730306"/>
            <a:ext cx="6959922" cy="183598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6664" tIns="13332" rIns="26664" bIns="13332" rtlCol="0" anchor="ctr"/>
          <a:lstStyle/>
          <a:p>
            <a:pPr algn="ctr" defTabSz="533278">
              <a:lnSpc>
                <a:spcPct val="90000"/>
              </a:lnSpc>
              <a:spcBef>
                <a:spcPts val="583"/>
              </a:spcBef>
              <a:spcAft>
                <a:spcPts val="233"/>
              </a:spcAft>
              <a:buClr>
                <a:schemeClr val="bg2"/>
              </a:buClr>
            </a:pPr>
            <a:r>
              <a:rPr lang="en-US" sz="4000" b="1" spc="100" dirty="0">
                <a:solidFill>
                  <a:srgbClr val="FFFFFF"/>
                </a:solidFill>
                <a:latin typeface="Verdana Regular"/>
              </a:rPr>
              <a:t>CASHLESS PAYMENTS</a:t>
            </a:r>
          </a:p>
        </p:txBody>
      </p:sp>
    </p:spTree>
    <p:extLst>
      <p:ext uri="{BB962C8B-B14F-4D97-AF65-F5344CB8AC3E}">
        <p14:creationId xmlns:p14="http://schemas.microsoft.com/office/powerpoint/2010/main" val="673304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13B3-2B8B-A849-9E20-6089B2DA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5789" y="1096965"/>
            <a:ext cx="24482426" cy="2284414"/>
          </a:xfrm>
        </p:spPr>
        <p:txBody>
          <a:bodyPr/>
          <a:lstStyle/>
          <a:p>
            <a:r>
              <a:rPr lang="en-US" dirty="0"/>
              <a:t>WHAT WILL IT TAKE?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2083" y="3274532"/>
            <a:ext cx="7145788" cy="157744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000" b="1" dirty="0"/>
              <a:t>STRENGTHEN SOCIAL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000" b="1" dirty="0"/>
              <a:t> &amp; POLITICAL DEMANDS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66317" y="3298575"/>
            <a:ext cx="7646067" cy="1085850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sz="4000" b="1" dirty="0"/>
              <a:t>JUMP-START PROGRESS WITH EFFICIENCY GAINS</a:t>
            </a:r>
            <a:endParaRPr lang="en-GB" sz="4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46614" y="3340909"/>
            <a:ext cx="7061379" cy="1085850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sz="4000" b="1" dirty="0"/>
              <a:t>TAP PRIVATE SECTOR INNOVATIONS</a:t>
            </a:r>
            <a:endParaRPr lang="en-GB" sz="4000" b="1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18215" y="3323975"/>
            <a:ext cx="7247311" cy="1085850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sz="4000" b="1" dirty="0"/>
              <a:t>TRANSFORM HEALTH-PARTNERSHIPS</a:t>
            </a:r>
            <a:endParaRPr lang="en-GB" sz="4000" b="1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6D292841-B39D-0D43-80C5-A713E1273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27" r="16678"/>
          <a:stretch/>
        </p:blipFill>
        <p:spPr>
          <a:xfrm>
            <a:off x="31488466" y="5443748"/>
            <a:ext cx="7121848" cy="4040138"/>
          </a:xfrm>
          <a:prstGeom prst="rect">
            <a:avLst/>
          </a:prstGeom>
        </p:spPr>
      </p:pic>
      <p:cxnSp>
        <p:nvCxnSpPr>
          <p:cNvPr id="17" name="Straight Connector 16"/>
          <p:cNvCxnSpPr>
            <a:cxnSpLocks/>
          </p:cNvCxnSpPr>
          <p:nvPr/>
        </p:nvCxnSpPr>
        <p:spPr>
          <a:xfrm>
            <a:off x="5912083" y="2682756"/>
            <a:ext cx="32698231" cy="0"/>
          </a:xfrm>
          <a:prstGeom prst="line">
            <a:avLst/>
          </a:prstGeom>
          <a:ln w="76200" cmpd="sng">
            <a:solidFill>
              <a:srgbClr val="076F6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2084" y="10663786"/>
            <a:ext cx="7145788" cy="2529798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3700" b="1" dirty="0"/>
              <a:t>Improved accountability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68784" y="10663786"/>
            <a:ext cx="7038755" cy="2529798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4000" b="1" dirty="0"/>
              <a:t>Win-win solutions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46613" y="10663785"/>
            <a:ext cx="8571601" cy="2529799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3700" b="1" dirty="0"/>
              <a:t>Public Private Partnerships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A675C39-81B2-484E-858C-9DC2FE3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488467" y="10658706"/>
            <a:ext cx="7349919" cy="1309774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4000" b="1" dirty="0"/>
              <a:t>Joint financing reviews</a:t>
            </a:r>
          </a:p>
        </p:txBody>
      </p:sp>
      <p:pic>
        <p:nvPicPr>
          <p:cNvPr id="25" name="Imagen 6">
            <a:extLst>
              <a:ext uri="{FF2B5EF4-FFF2-40B4-BE49-F238E27FC236}">
                <a16:creationId xmlns:a16="http://schemas.microsoft.com/office/drawing/2014/main" id="{4393D2AC-DCB5-484B-A3E1-3428074662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" t="12485" r="44148" b="19672"/>
          <a:stretch/>
        </p:blipFill>
        <p:spPr>
          <a:xfrm>
            <a:off x="5912083" y="5443748"/>
            <a:ext cx="7145788" cy="4016226"/>
          </a:xfrm>
          <a:prstGeom prst="rect">
            <a:avLst/>
          </a:prstGeom>
        </p:spPr>
      </p:pic>
      <p:pic>
        <p:nvPicPr>
          <p:cNvPr id="27" name="Imagen 55">
            <a:extLst>
              <a:ext uri="{FF2B5EF4-FFF2-40B4-BE49-F238E27FC236}">
                <a16:creationId xmlns:a16="http://schemas.microsoft.com/office/drawing/2014/main" id="{28B11DA2-457E-744F-8A00-5DCC556845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714" t="19966" r="15416" b="7564"/>
          <a:stretch/>
        </p:blipFill>
        <p:spPr>
          <a:xfrm>
            <a:off x="22846615" y="5443748"/>
            <a:ext cx="7006639" cy="4059105"/>
          </a:xfrm>
          <a:prstGeom prst="rect">
            <a:avLst/>
          </a:prstGeom>
        </p:spPr>
      </p:pic>
      <p:cxnSp>
        <p:nvCxnSpPr>
          <p:cNvPr id="28" name="Conector recto 51">
            <a:extLst>
              <a:ext uri="{FF2B5EF4-FFF2-40B4-BE49-F238E27FC236}">
                <a16:creationId xmlns:a16="http://schemas.microsoft.com/office/drawing/2014/main" id="{272FF988-6359-3A44-85D3-30665F0DDA5A}"/>
              </a:ext>
            </a:extLst>
          </p:cNvPr>
          <p:cNvCxnSpPr>
            <a:cxnSpLocks/>
          </p:cNvCxnSpPr>
          <p:nvPr/>
        </p:nvCxnSpPr>
        <p:spPr>
          <a:xfrm>
            <a:off x="5912083" y="9785520"/>
            <a:ext cx="71457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51">
            <a:extLst>
              <a:ext uri="{FF2B5EF4-FFF2-40B4-BE49-F238E27FC236}">
                <a16:creationId xmlns:a16="http://schemas.microsoft.com/office/drawing/2014/main" id="{272FF988-6359-3A44-85D3-30665F0DDA5A}"/>
              </a:ext>
            </a:extLst>
          </p:cNvPr>
          <p:cNvCxnSpPr>
            <a:cxnSpLocks/>
          </p:cNvCxnSpPr>
          <p:nvPr/>
        </p:nvCxnSpPr>
        <p:spPr>
          <a:xfrm>
            <a:off x="14361751" y="9755296"/>
            <a:ext cx="71457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51">
            <a:extLst>
              <a:ext uri="{FF2B5EF4-FFF2-40B4-BE49-F238E27FC236}">
                <a16:creationId xmlns:a16="http://schemas.microsoft.com/office/drawing/2014/main" id="{272FF988-6359-3A44-85D3-30665F0DDA5A}"/>
              </a:ext>
            </a:extLst>
          </p:cNvPr>
          <p:cNvCxnSpPr>
            <a:cxnSpLocks/>
          </p:cNvCxnSpPr>
          <p:nvPr/>
        </p:nvCxnSpPr>
        <p:spPr>
          <a:xfrm>
            <a:off x="22896233" y="9766300"/>
            <a:ext cx="71457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51">
            <a:extLst>
              <a:ext uri="{FF2B5EF4-FFF2-40B4-BE49-F238E27FC236}">
                <a16:creationId xmlns:a16="http://schemas.microsoft.com/office/drawing/2014/main" id="{272FF988-6359-3A44-85D3-30665F0DDA5A}"/>
              </a:ext>
            </a:extLst>
          </p:cNvPr>
          <p:cNvCxnSpPr>
            <a:cxnSpLocks/>
          </p:cNvCxnSpPr>
          <p:nvPr/>
        </p:nvCxnSpPr>
        <p:spPr>
          <a:xfrm>
            <a:off x="31541122" y="9766300"/>
            <a:ext cx="71457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949F48B-8828-4616-80C9-D17B061B0B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55709" y="5392948"/>
            <a:ext cx="6864907" cy="40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99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FF colors 1">
      <a:dk1>
        <a:srgbClr val="076F69"/>
      </a:dk1>
      <a:lt1>
        <a:srgbClr val="FFFFFF"/>
      </a:lt1>
      <a:dk2>
        <a:srgbClr val="0F3051"/>
      </a:dk2>
      <a:lt2>
        <a:srgbClr val="00A19A"/>
      </a:lt2>
      <a:accent1>
        <a:srgbClr val="9EDFDD"/>
      </a:accent1>
      <a:accent2>
        <a:srgbClr val="F3EDDB"/>
      </a:accent2>
      <a:accent3>
        <a:srgbClr val="504B38"/>
      </a:accent3>
      <a:accent4>
        <a:srgbClr val="28AAE1"/>
      </a:accent4>
      <a:accent5>
        <a:srgbClr val="C3FCF5"/>
      </a:accent5>
      <a:accent6>
        <a:srgbClr val="EFB927"/>
      </a:accent6>
      <a:hlink>
        <a:srgbClr val="922681"/>
      </a:hlink>
      <a:folHlink>
        <a:srgbClr val="CB344F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GFF colors 1">
    <a:dk1>
      <a:srgbClr val="076F69"/>
    </a:dk1>
    <a:lt1>
      <a:srgbClr val="FFFFFF"/>
    </a:lt1>
    <a:dk2>
      <a:srgbClr val="0F3051"/>
    </a:dk2>
    <a:lt2>
      <a:srgbClr val="00A19A"/>
    </a:lt2>
    <a:accent1>
      <a:srgbClr val="9EDFDD"/>
    </a:accent1>
    <a:accent2>
      <a:srgbClr val="F3EDDB"/>
    </a:accent2>
    <a:accent3>
      <a:srgbClr val="504B38"/>
    </a:accent3>
    <a:accent4>
      <a:srgbClr val="28AAE1"/>
    </a:accent4>
    <a:accent5>
      <a:srgbClr val="C3FCF5"/>
    </a:accent5>
    <a:accent6>
      <a:srgbClr val="EFB927"/>
    </a:accent6>
    <a:hlink>
      <a:srgbClr val="922681"/>
    </a:hlink>
    <a:folHlink>
      <a:srgbClr val="CB344F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GFF colors 1">
    <a:dk1>
      <a:srgbClr val="076F69"/>
    </a:dk1>
    <a:lt1>
      <a:srgbClr val="FFFFFF"/>
    </a:lt1>
    <a:dk2>
      <a:srgbClr val="0F3051"/>
    </a:dk2>
    <a:lt2>
      <a:srgbClr val="00A19A"/>
    </a:lt2>
    <a:accent1>
      <a:srgbClr val="9EDFDD"/>
    </a:accent1>
    <a:accent2>
      <a:srgbClr val="F3EDDB"/>
    </a:accent2>
    <a:accent3>
      <a:srgbClr val="504B38"/>
    </a:accent3>
    <a:accent4>
      <a:srgbClr val="28AAE1"/>
    </a:accent4>
    <a:accent5>
      <a:srgbClr val="C3FCF5"/>
    </a:accent5>
    <a:accent6>
      <a:srgbClr val="EFB927"/>
    </a:accent6>
    <a:hlink>
      <a:srgbClr val="922681"/>
    </a:hlink>
    <a:folHlink>
      <a:srgbClr val="CB344F"/>
    </a:folHlink>
  </a:clrScheme>
  <a:fontScheme name="Office Them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3101</TotalTime>
  <Words>482</Words>
  <Application>Microsoft Office PowerPoint</Application>
  <PresentationFormat>Custom</PresentationFormat>
  <Paragraphs>109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.AppleSystemUIFont</vt:lpstr>
      <vt:lpstr>Arial</vt:lpstr>
      <vt:lpstr>Calibri</vt:lpstr>
      <vt:lpstr>LucidaGrande</vt:lpstr>
      <vt:lpstr>Mangal</vt:lpstr>
      <vt:lpstr>Verdana</vt:lpstr>
      <vt:lpstr>Verdana Regular</vt:lpstr>
      <vt:lpstr>Wingdings</vt:lpstr>
      <vt:lpstr>Office Theme</vt:lpstr>
      <vt:lpstr>Beating the DRUM for UHC</vt:lpstr>
      <vt:lpstr>WHAT IS DRUM FOR UHC?</vt:lpstr>
      <vt:lpstr>The UHC goal  will slip out of reach unless  we address the challenge of health financing.</vt:lpstr>
      <vt:lpstr>WHAT IS HOLDING BACK PROGRESS?</vt:lpstr>
      <vt:lpstr>THE DRUM FRAMEWORK</vt:lpstr>
      <vt:lpstr>THE DRUM FRAMEWORK</vt:lpstr>
      <vt:lpstr>THE DRUM FRAMEWORK</vt:lpstr>
      <vt:lpstr>THE DRUM FRAMEWORK</vt:lpstr>
      <vt:lpstr>WHAT WILL IT TAKE?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 Holm</dc:creator>
  <cp:lastModifiedBy>Hverven, Marit</cp:lastModifiedBy>
  <cp:revision>103</cp:revision>
  <dcterms:created xsi:type="dcterms:W3CDTF">2018-10-17T12:59:47Z</dcterms:created>
  <dcterms:modified xsi:type="dcterms:W3CDTF">2018-11-05T10:50:33Z</dcterms:modified>
</cp:coreProperties>
</file>