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78" r:id="rId2"/>
    <p:sldId id="274" r:id="rId3"/>
    <p:sldId id="257" r:id="rId4"/>
    <p:sldId id="281" r:id="rId5"/>
    <p:sldId id="282" r:id="rId6"/>
    <p:sldId id="258" r:id="rId7"/>
    <p:sldId id="276" r:id="rId8"/>
    <p:sldId id="295" r:id="rId9"/>
    <p:sldId id="261" r:id="rId10"/>
    <p:sldId id="275" r:id="rId11"/>
    <p:sldId id="263" r:id="rId12"/>
    <p:sldId id="285" r:id="rId13"/>
    <p:sldId id="266" r:id="rId14"/>
    <p:sldId id="287" r:id="rId15"/>
    <p:sldId id="268" r:id="rId16"/>
    <p:sldId id="269" r:id="rId17"/>
    <p:sldId id="270" r:id="rId18"/>
    <p:sldId id="271" r:id="rId19"/>
    <p:sldId id="272" r:id="rId20"/>
    <p:sldId id="291" r:id="rId21"/>
    <p:sldId id="273" r:id="rId22"/>
    <p:sldId id="279" r:id="rId23"/>
    <p:sldId id="280" r:id="rId24"/>
    <p:sldId id="284" r:id="rId25"/>
    <p:sldId id="293" r:id="rId26"/>
    <p:sldId id="277" r:id="rId27"/>
  </p:sldIdLst>
  <p:sldSz cx="9144000" cy="6858000" type="screen4x3"/>
  <p:notesSz cx="7315200" cy="96012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6147" autoAdjust="0"/>
  </p:normalViewPr>
  <p:slideViewPr>
    <p:cSldViewPr>
      <p:cViewPr>
        <p:scale>
          <a:sx n="75" d="100"/>
          <a:sy n="75" d="100"/>
        </p:scale>
        <p:origin x="-2028" y="-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587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F13C460C-6A1A-49D0-B61F-EE06FE6A6366}" type="datetimeFigureOut">
              <a:rPr lang="en-US"/>
              <a:pPr>
                <a:defRPr/>
              </a:pPr>
              <a:t>8/20/2009</a:t>
            </a:fld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/>
            </a:lvl1pPr>
          </a:lstStyle>
          <a:p>
            <a:pPr>
              <a:defRPr/>
            </a:pPr>
            <a:fld id="{E640B6B4-38E5-4D2E-8E22-273B4114A8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Team – Who is here </a:t>
            </a:r>
          </a:p>
          <a:p>
            <a:r>
              <a:rPr lang="en-GB" dirty="0" smtClean="0"/>
              <a:t>Responsibilities of companies</a:t>
            </a:r>
          </a:p>
          <a:p>
            <a:r>
              <a:rPr lang="en-GB" dirty="0" smtClean="0"/>
              <a:t>Timing</a:t>
            </a:r>
            <a:r>
              <a:rPr lang="en-GB" baseline="0" dirty="0" smtClean="0"/>
              <a:t> mid 2008 to 2009 </a:t>
            </a:r>
          </a:p>
          <a:p>
            <a:r>
              <a:rPr lang="en-GB" baseline="0" dirty="0" smtClean="0"/>
              <a:t>Client NORAD but with the Norwegian investor in mind</a:t>
            </a:r>
            <a:endParaRPr lang="en-GB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A30892-5DDE-4D60-A8DB-FCD17238E161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/>
              <a:t>Not surprisingly</a:t>
            </a:r>
            <a:r>
              <a:rPr lang="en-GB" baseline="0" dirty="0" smtClean="0"/>
              <a:t> the </a:t>
            </a:r>
            <a:r>
              <a:rPr lang="en-GB" baseline="0" dirty="0" err="1" smtClean="0"/>
              <a:t>sahara</a:t>
            </a:r>
            <a:r>
              <a:rPr lang="en-GB" baseline="0" dirty="0" smtClean="0"/>
              <a:t> is not so big nor the less politically stable countries with often over fished resources</a:t>
            </a:r>
            <a:endParaRPr lang="en-GB" dirty="0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D7DD30-DC9B-4067-A2DD-9836BDD6897D}" type="slidenum">
              <a:rPr lang="en-US" smtClean="0"/>
              <a:pPr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Selection was not based on ‘most probably’ alone it was a decision to include a range of countries with different overall options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b="1" dirty="0" smtClean="0"/>
              <a:t>Egypt – aquaculture only</a:t>
            </a:r>
          </a:p>
          <a:p>
            <a:endParaRPr lang="en-GB" b="1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Major scale agro-industrial development possible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Major land / water rights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But too much competition and home grown</a:t>
            </a:r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Char char="•"/>
            </a:pPr>
            <a:endParaRPr lang="en-GB" dirty="0" smtClean="0"/>
          </a:p>
          <a:p>
            <a:pPr>
              <a:buFont typeface="Arial" pitchFamily="34" charset="0"/>
              <a:buNone/>
            </a:pPr>
            <a:endParaRPr lang="en-GB" dirty="0" smtClean="0"/>
          </a:p>
          <a:p>
            <a:pPr>
              <a:buFont typeface="Arial" pitchFamily="34" charset="0"/>
              <a:buNone/>
            </a:pPr>
            <a:r>
              <a:rPr lang="en-GB" b="1" dirty="0" smtClean="0"/>
              <a:t>Kenya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Improving situation – similar to Tanzania – new Ministry</a:t>
            </a:r>
            <a:r>
              <a:rPr lang="en-GB" baseline="0" dirty="0" smtClean="0"/>
              <a:t> and Minister...</a:t>
            </a:r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Increasing economy – tourist sector</a:t>
            </a:r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The 2008 violence not sorted ..... But many potentials similar to Tanzania and possible links</a:t>
            </a:r>
          </a:p>
          <a:p>
            <a:pPr>
              <a:buFont typeface="Arial" pitchFamily="34" charset="0"/>
              <a:buChar char="•"/>
            </a:pPr>
            <a:endParaRPr lang="en-GB" baseline="0" dirty="0" smtClean="0"/>
          </a:p>
          <a:p>
            <a:pPr>
              <a:buFont typeface="Arial" pitchFamily="34" charset="0"/>
              <a:buChar char="•"/>
            </a:pPr>
            <a:endParaRPr lang="en-GB" baseline="0" dirty="0" smtClean="0"/>
          </a:p>
          <a:p>
            <a:pPr>
              <a:buFont typeface="Arial" pitchFamily="34" charset="0"/>
              <a:buNone/>
            </a:pPr>
            <a:r>
              <a:rPr lang="en-GB" b="1" baseline="0" dirty="0" smtClean="0"/>
              <a:t>Mauritius </a:t>
            </a:r>
          </a:p>
          <a:p>
            <a:pPr defTabSz="966612">
              <a:buFont typeface="Arial" pitchFamily="34" charset="0"/>
              <a:buChar char="•"/>
              <a:defRPr/>
            </a:pPr>
            <a:r>
              <a:rPr lang="en-GB" baseline="0" dirty="0" smtClean="0"/>
              <a:t>Big EEZ – mostly tuna fished by DWFN, IUU issue, don't catch much locally buy it in </a:t>
            </a:r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Attractive location (that’s why NORAD wouldn't let us go there)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Good reputation seafood – quality 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Growth potential in aqua and tuna processing</a:t>
            </a:r>
            <a:r>
              <a:rPr lang="en-GB" baseline="0" dirty="0" smtClean="0"/>
              <a:t> / value addition </a:t>
            </a:r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Friendly business environment</a:t>
            </a:r>
          </a:p>
          <a:p>
            <a:pPr>
              <a:buFont typeface="Arial" pitchFamily="34" charset="0"/>
              <a:buChar char="•"/>
            </a:pPr>
            <a:endParaRPr lang="en-GB" baseline="0" dirty="0" smtClean="0"/>
          </a:p>
          <a:p>
            <a:pPr>
              <a:buFont typeface="Arial" pitchFamily="34" charset="0"/>
              <a:buChar char="•"/>
            </a:pPr>
            <a:endParaRPr lang="en-GB" baseline="0" dirty="0" smtClean="0"/>
          </a:p>
          <a:p>
            <a:pPr>
              <a:buFont typeface="Arial" pitchFamily="34" charset="0"/>
              <a:buNone/>
            </a:pPr>
            <a:r>
              <a:rPr lang="en-GB" b="1" baseline="0" dirty="0" smtClean="0"/>
              <a:t>Namibia and ZA</a:t>
            </a:r>
          </a:p>
          <a:p>
            <a:pPr>
              <a:buFont typeface="Arial" pitchFamily="34" charset="0"/>
              <a:buChar char="•"/>
            </a:pPr>
            <a:r>
              <a:rPr lang="en-GB" b="0" baseline="0" dirty="0" smtClean="0"/>
              <a:t>Major fisheries</a:t>
            </a:r>
          </a:p>
          <a:p>
            <a:pPr>
              <a:buFont typeface="Arial" pitchFamily="34" charset="0"/>
              <a:buChar char="•"/>
            </a:pPr>
            <a:r>
              <a:rPr lang="en-GB" b="0" baseline="0" dirty="0" smtClean="0"/>
              <a:t>Developing aquaculture sectors</a:t>
            </a:r>
          </a:p>
          <a:p>
            <a:pPr>
              <a:buFont typeface="Arial" pitchFamily="34" charset="0"/>
              <a:buChar char="•"/>
            </a:pPr>
            <a:r>
              <a:rPr lang="en-GB" b="0" baseline="0" dirty="0" smtClean="0"/>
              <a:t>Namibia strong policy and government interest</a:t>
            </a:r>
          </a:p>
          <a:p>
            <a:pPr>
              <a:buFont typeface="Arial" pitchFamily="34" charset="0"/>
              <a:buChar char="•"/>
            </a:pPr>
            <a:r>
              <a:rPr lang="en-GB" b="0" baseline="0" dirty="0" smtClean="0"/>
              <a:t>Positive sectors </a:t>
            </a:r>
          </a:p>
          <a:p>
            <a:pPr>
              <a:buFont typeface="Arial" pitchFamily="34" charset="0"/>
              <a:buChar char="•"/>
            </a:pPr>
            <a:r>
              <a:rPr lang="en-GB" b="0" baseline="0" dirty="0" smtClean="0"/>
              <a:t>ZA a bit more politically unstable</a:t>
            </a:r>
          </a:p>
          <a:p>
            <a:pPr>
              <a:buFont typeface="Arial" pitchFamily="34" charset="0"/>
              <a:buChar char="•"/>
            </a:pPr>
            <a:r>
              <a:rPr lang="en-GB" b="0" baseline="0" dirty="0" smtClean="0"/>
              <a:t>Need partners </a:t>
            </a:r>
          </a:p>
          <a:p>
            <a:pPr>
              <a:buFont typeface="Arial" pitchFamily="34" charset="0"/>
              <a:buChar char="•"/>
            </a:pPr>
            <a:endParaRPr lang="en-GB" b="0" baseline="0" dirty="0" smtClean="0"/>
          </a:p>
          <a:p>
            <a:pPr>
              <a:buFont typeface="Arial" pitchFamily="34" charset="0"/>
              <a:buChar char="•"/>
            </a:pPr>
            <a:r>
              <a:rPr lang="en-GB" b="0" baseline="0" dirty="0" smtClean="0"/>
              <a:t>BUT lots done ...... Easy information and contacts for the potential investor .... Highly recommended to look into but NORAD, trade council have done enough .... Time for new ground.</a:t>
            </a:r>
          </a:p>
          <a:p>
            <a:pPr>
              <a:buFont typeface="Arial" pitchFamily="34" charset="0"/>
              <a:buNone/>
            </a:pPr>
            <a:endParaRPr lang="en-GB" baseline="0" dirty="0" smtClean="0"/>
          </a:p>
          <a:p>
            <a:pPr>
              <a:buFont typeface="Arial" pitchFamily="34" charset="0"/>
              <a:buChar char="•"/>
            </a:pPr>
            <a:endParaRPr lang="en-GB" baseline="0" dirty="0" smtClean="0"/>
          </a:p>
          <a:p>
            <a:pPr>
              <a:buFont typeface="Arial" pitchFamily="34" charset="0"/>
              <a:buChar char="•"/>
            </a:pPr>
            <a:endParaRPr lang="en-GB" baseline="0" dirty="0" smtClean="0"/>
          </a:p>
          <a:p>
            <a:pPr>
              <a:buFont typeface="Arial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40B6B4-38E5-4D2E-8E22-273B4114A89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1500" b="1" dirty="0" smtClean="0"/>
              <a:t>Context-setting </a:t>
            </a:r>
            <a:r>
              <a:rPr lang="en-GB" sz="1500" dirty="0" smtClean="0"/>
              <a:t>to clarify opportunities – TYPE, SCALE, RISKS, RETURNS – of potential business models </a:t>
            </a:r>
          </a:p>
          <a:p>
            <a:pPr>
              <a:lnSpc>
                <a:spcPct val="80000"/>
              </a:lnSpc>
            </a:pPr>
            <a:endParaRPr lang="en-GB" sz="1500" dirty="0" smtClean="0"/>
          </a:p>
          <a:p>
            <a:pPr lvl="2">
              <a:lnSpc>
                <a:spcPct val="80000"/>
              </a:lnSpc>
              <a:buFont typeface="Arial" pitchFamily="34" charset="0"/>
              <a:buChar char="•"/>
            </a:pPr>
            <a:r>
              <a:rPr lang="en-GB" dirty="0" smtClean="0"/>
              <a:t>Specific investment climate/sectoral features – broad characteristics and options</a:t>
            </a:r>
          </a:p>
          <a:p>
            <a:pPr lvl="2">
              <a:lnSpc>
                <a:spcPct val="80000"/>
              </a:lnSpc>
              <a:buFont typeface="Arial" pitchFamily="34" charset="0"/>
              <a:buNone/>
            </a:pPr>
            <a:endParaRPr lang="en-GB" dirty="0" smtClean="0"/>
          </a:p>
          <a:p>
            <a:pPr lvl="2">
              <a:lnSpc>
                <a:spcPct val="80000"/>
              </a:lnSpc>
              <a:buFont typeface="Arial" pitchFamily="34" charset="0"/>
              <a:buChar char="•"/>
            </a:pPr>
            <a:r>
              <a:rPr lang="en-GB" dirty="0" smtClean="0"/>
              <a:t>Resource and management conditions – quite and issue for fisheries</a:t>
            </a:r>
          </a:p>
          <a:p>
            <a:pPr lvl="2">
              <a:lnSpc>
                <a:spcPct val="80000"/>
              </a:lnSpc>
              <a:buFont typeface="Arial" pitchFamily="34" charset="0"/>
              <a:buNone/>
            </a:pPr>
            <a:endParaRPr lang="en-GB" dirty="0" smtClean="0"/>
          </a:p>
          <a:p>
            <a:pPr lvl="2">
              <a:lnSpc>
                <a:spcPct val="80000"/>
              </a:lnSpc>
              <a:buFont typeface="Arial" pitchFamily="34" charset="0"/>
              <a:buChar char="•"/>
            </a:pPr>
            <a:r>
              <a:rPr lang="en-GB" dirty="0" smtClean="0"/>
              <a:t>Scale of enterprise, risks and levels of return –</a:t>
            </a:r>
            <a:r>
              <a:rPr lang="en-GB" b="1" dirty="0" smtClean="0"/>
              <a:t> risks </a:t>
            </a:r>
            <a:r>
              <a:rPr lang="en-GB" dirty="0" smtClean="0"/>
              <a:t>– biological/</a:t>
            </a:r>
            <a:r>
              <a:rPr lang="en-GB" dirty="0" err="1" smtClean="0"/>
              <a:t>techncial</a:t>
            </a:r>
            <a:r>
              <a:rPr lang="en-GB" dirty="0" smtClean="0"/>
              <a:t>, markets/economic, social/political – can they be managed if exist?</a:t>
            </a:r>
          </a:p>
          <a:p>
            <a:pPr lvl="2">
              <a:lnSpc>
                <a:spcPct val="80000"/>
              </a:lnSpc>
              <a:buFont typeface="Arial" pitchFamily="34" charset="0"/>
              <a:buNone/>
            </a:pPr>
            <a:r>
              <a:rPr lang="en-GB" dirty="0" smtClean="0"/>
              <a:t>				</a:t>
            </a:r>
            <a:r>
              <a:rPr lang="en-GB" b="1" dirty="0" smtClean="0"/>
              <a:t>Level of return </a:t>
            </a:r>
            <a:r>
              <a:rPr lang="en-GB" dirty="0" smtClean="0"/>
              <a:t>– </a:t>
            </a:r>
            <a:r>
              <a:rPr lang="en-GB" dirty="0" err="1" smtClean="0"/>
              <a:t>eg</a:t>
            </a:r>
            <a:r>
              <a:rPr lang="en-GB" dirty="0" smtClean="0"/>
              <a:t> CSR less but broad benefits</a:t>
            </a:r>
          </a:p>
          <a:p>
            <a:pPr lvl="2">
              <a:lnSpc>
                <a:spcPct val="80000"/>
              </a:lnSpc>
              <a:buFont typeface="Arial" pitchFamily="34" charset="0"/>
              <a:buNone/>
            </a:pPr>
            <a:endParaRPr lang="en-GB" dirty="0" smtClean="0"/>
          </a:p>
          <a:p>
            <a:pPr lvl="2">
              <a:lnSpc>
                <a:spcPct val="80000"/>
              </a:lnSpc>
              <a:buFont typeface="Arial" pitchFamily="34" charset="0"/>
              <a:buChar char="•"/>
            </a:pPr>
            <a:r>
              <a:rPr lang="en-GB" dirty="0" smtClean="0"/>
              <a:t>Possible ‘turning points’ – break through points – </a:t>
            </a:r>
            <a:r>
              <a:rPr lang="en-GB" dirty="0" err="1" smtClean="0"/>
              <a:t>eg</a:t>
            </a:r>
            <a:r>
              <a:rPr lang="en-GB" dirty="0" smtClean="0"/>
              <a:t> trade access, SADC union, new access to resources or land </a:t>
            </a:r>
          </a:p>
          <a:p>
            <a:pPr lvl="2">
              <a:lnSpc>
                <a:spcPct val="80000"/>
              </a:lnSpc>
              <a:buFont typeface="Arial" pitchFamily="34" charset="0"/>
              <a:buNone/>
            </a:pPr>
            <a:endParaRPr lang="en-GB" dirty="0" smtClean="0"/>
          </a:p>
          <a:p>
            <a:pPr lvl="2">
              <a:lnSpc>
                <a:spcPct val="80000"/>
              </a:lnSpc>
              <a:buFont typeface="Arial" pitchFamily="34" charset="0"/>
              <a:buChar char="•"/>
            </a:pPr>
            <a:r>
              <a:rPr lang="en-GB" dirty="0" smtClean="0"/>
              <a:t>Rate at which business could develop – any incentives </a:t>
            </a:r>
          </a:p>
          <a:p>
            <a:pPr lvl="2">
              <a:lnSpc>
                <a:spcPct val="80000"/>
              </a:lnSpc>
              <a:buFont typeface="Arial" pitchFamily="34" charset="0"/>
              <a:buNone/>
            </a:pPr>
            <a:endParaRPr lang="en-GB" dirty="0" smtClean="0"/>
          </a:p>
          <a:p>
            <a:pPr lvl="2">
              <a:lnSpc>
                <a:spcPct val="80000"/>
              </a:lnSpc>
              <a:buFont typeface="Arial" pitchFamily="34" charset="0"/>
              <a:buChar char="•"/>
            </a:pPr>
            <a:r>
              <a:rPr lang="en-GB" dirty="0" smtClean="0"/>
              <a:t>Existence/quality/interest of partners - </a:t>
            </a:r>
          </a:p>
          <a:p>
            <a:pPr lvl="2">
              <a:lnSpc>
                <a:spcPct val="80000"/>
              </a:lnSpc>
              <a:buFont typeface="Arial" pitchFamily="34" charset="0"/>
              <a:buNone/>
            </a:pPr>
            <a:endParaRPr lang="en-GB" dirty="0" smtClean="0"/>
          </a:p>
          <a:p>
            <a:pPr lvl="2">
              <a:lnSpc>
                <a:spcPct val="80000"/>
              </a:lnSpc>
              <a:buFont typeface="Arial" pitchFamily="34" charset="0"/>
              <a:buChar char="•"/>
            </a:pPr>
            <a:r>
              <a:rPr lang="en-GB" dirty="0" smtClean="0"/>
              <a:t>Responsible practice and ‘good citizenship’ – both the quality of investment, we discarded quick speculative investment and as assume that the Norwegian investor is a good citizen, pollution, social etc </a:t>
            </a:r>
          </a:p>
          <a:p>
            <a:pPr lvl="2">
              <a:lnSpc>
                <a:spcPct val="80000"/>
              </a:lnSpc>
              <a:buFont typeface="Arial" pitchFamily="34" charset="0"/>
              <a:buChar char="•"/>
            </a:pPr>
            <a:endParaRPr lang="en-GB" dirty="0" smtClean="0"/>
          </a:p>
          <a:p>
            <a:pPr lvl="2">
              <a:lnSpc>
                <a:spcPct val="80000"/>
              </a:lnSpc>
              <a:buFont typeface="Arial" pitchFamily="34" charset="0"/>
              <a:buNone/>
            </a:pPr>
            <a:r>
              <a:rPr lang="en-GB" sz="1500" b="1" dirty="0" smtClean="0"/>
              <a:t>Types of enterprise – </a:t>
            </a:r>
            <a:r>
              <a:rPr lang="en-GB" sz="1500" dirty="0" smtClean="0"/>
              <a:t>possible areas of commercial investment, competitive return, positive cash flow sooner than later and longer term strategic investment </a:t>
            </a:r>
          </a:p>
          <a:p>
            <a:pPr lvl="2">
              <a:lnSpc>
                <a:spcPct val="80000"/>
              </a:lnSpc>
              <a:buFont typeface="Arial" pitchFamily="34" charset="0"/>
              <a:buChar char="•"/>
            </a:pPr>
            <a:endParaRPr lang="en-GB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Just to note that it is all summarised</a:t>
            </a:r>
            <a:r>
              <a:rPr lang="en-GB" baseline="0" dirty="0" smtClean="0"/>
              <a:t> in this table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40B6B4-38E5-4D2E-8E22-273B4114A89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z="1300" b="1" dirty="0" smtClean="0"/>
              <a:t>large scale - </a:t>
            </a:r>
            <a:r>
              <a:rPr lang="en-GB" sz="1300" dirty="0" smtClean="0"/>
              <a:t>opportunities in cage culture of tilapia in lakes Victoria and Volta in particular – Patrick SON and lake harvest</a:t>
            </a:r>
          </a:p>
          <a:p>
            <a:pPr eaLnBrk="1" hangingPunct="1"/>
            <a:endParaRPr lang="en-GB" sz="1300" dirty="0" smtClean="0"/>
          </a:p>
          <a:p>
            <a:pPr eaLnBrk="1" hangingPunct="1"/>
            <a:r>
              <a:rPr lang="en-US" b="1" dirty="0" smtClean="0"/>
              <a:t>Ponds at coast</a:t>
            </a:r>
            <a:r>
              <a:rPr lang="en-US" b="1" baseline="0" dirty="0" smtClean="0"/>
              <a:t> </a:t>
            </a:r>
            <a:r>
              <a:rPr lang="en-US" b="0" baseline="0" dirty="0" smtClean="0"/>
              <a:t>– starting …. </a:t>
            </a:r>
            <a:r>
              <a:rPr lang="en-US" b="0" baseline="0" dirty="0" err="1" smtClean="0"/>
              <a:t>Moz</a:t>
            </a:r>
            <a:r>
              <a:rPr lang="en-US" b="0" baseline="0" dirty="0" smtClean="0"/>
              <a:t>, Namibia etc </a:t>
            </a:r>
          </a:p>
          <a:p>
            <a:pPr eaLnBrk="1" hangingPunct="1"/>
            <a:endParaRPr lang="en-US" b="0" baseline="0" dirty="0" smtClean="0"/>
          </a:p>
          <a:p>
            <a:pPr eaLnBrk="1" hangingPunct="1"/>
            <a:r>
              <a:rPr lang="en-US" b="1" baseline="0" dirty="0" smtClean="0"/>
              <a:t>Seeds and Feed </a:t>
            </a:r>
            <a:r>
              <a:rPr lang="en-US" b="0" baseline="0" dirty="0" smtClean="0"/>
              <a:t>– option to link </a:t>
            </a:r>
            <a:r>
              <a:rPr lang="en-US" b="0" baseline="0" dirty="0" err="1" smtClean="0"/>
              <a:t>marktes</a:t>
            </a:r>
            <a:r>
              <a:rPr lang="en-US" b="0" baseline="0" dirty="0" smtClean="0"/>
              <a:t> </a:t>
            </a:r>
          </a:p>
          <a:p>
            <a:pPr eaLnBrk="1" hangingPunct="1"/>
            <a:endParaRPr lang="en-US" b="0" baseline="0" dirty="0" smtClean="0"/>
          </a:p>
          <a:p>
            <a:pPr eaLnBrk="1" hangingPunct="1"/>
            <a:r>
              <a:rPr lang="en-US" b="0" baseline="0" dirty="0" smtClean="0"/>
              <a:t>NEW species in marine….</a:t>
            </a:r>
          </a:p>
          <a:p>
            <a:pPr eaLnBrk="1" hangingPunct="1"/>
            <a:endParaRPr lang="en-US" b="0" baseline="0" dirty="0" smtClean="0"/>
          </a:p>
          <a:p>
            <a:pPr eaLnBrk="1" hangingPunct="1"/>
            <a:endParaRPr lang="en-US" b="0" baseline="0" dirty="0" smtClean="0"/>
          </a:p>
          <a:p>
            <a:pPr eaLnBrk="1" hangingPunct="1"/>
            <a:r>
              <a:rPr lang="en-GB" sz="1300" b="1" dirty="0" smtClean="0"/>
              <a:t>integrated/diversified approach  - building up critical mass</a:t>
            </a:r>
          </a:p>
          <a:p>
            <a:pPr eaLnBrk="1" hangingPunct="1"/>
            <a:endParaRPr lang="en-GB" sz="1300" b="1" dirty="0" smtClean="0"/>
          </a:p>
          <a:p>
            <a:pPr eaLnBrk="1" hangingPunct="1"/>
            <a:endParaRPr lang="en-GB" sz="1300" b="1" dirty="0" smtClean="0"/>
          </a:p>
          <a:p>
            <a:pPr eaLnBrk="1" hangingPunct="1"/>
            <a:endParaRPr lang="en-GB" sz="1300" b="1" dirty="0" smtClean="0"/>
          </a:p>
          <a:p>
            <a:pPr eaLnBrk="1" hangingPunct="1"/>
            <a:r>
              <a:rPr lang="en-GB" sz="1300" b="1" dirty="0" smtClean="0"/>
              <a:t>Overall – moving from relatively undeveloped to a more recognisable sector </a:t>
            </a:r>
          </a:p>
          <a:p>
            <a:pPr eaLnBrk="1" hangingPunct="1"/>
            <a:endParaRPr lang="en-GB" sz="1300" b="1" dirty="0" smtClean="0"/>
          </a:p>
          <a:p>
            <a:pPr eaLnBrk="1" hangingPunct="1"/>
            <a:r>
              <a:rPr lang="en-GB" sz="1300" b="1" dirty="0" smtClean="0"/>
              <a:t>Remember the 3% figure !!!!!</a:t>
            </a:r>
          </a:p>
          <a:p>
            <a:pPr eaLnBrk="1" hangingPunct="1"/>
            <a:endParaRPr lang="en-GB" sz="1300" b="1" dirty="0" smtClean="0"/>
          </a:p>
          <a:p>
            <a:pPr eaLnBrk="1" hangingPunct="1"/>
            <a:r>
              <a:rPr lang="en-GB" sz="1300" b="1" dirty="0" smtClean="0"/>
              <a:t>Lake harvest is the BIGGEST!</a:t>
            </a:r>
            <a:endParaRPr lang="en-US" b="0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Improving value and quality from artisanal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New specific niche</a:t>
            </a:r>
            <a:r>
              <a:rPr lang="en-US" baseline="0" dirty="0" smtClean="0"/>
              <a:t> products for export or local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baseline="0" dirty="0" smtClean="0"/>
              <a:t>Potential for labeling – big issue of certification – voluntary and non-voluntary …. Good potential here and quality issue </a:t>
            </a:r>
          </a:p>
          <a:p>
            <a:pPr eaLnBrk="1" hangingPunct="1"/>
            <a:endParaRPr lang="en-US" baseline="0" dirty="0" smtClean="0"/>
          </a:p>
          <a:p>
            <a:pPr eaLnBrk="1" hangingPunct="1"/>
            <a:r>
              <a:rPr lang="en-US" sz="1700" b="1" dirty="0" smtClean="0"/>
              <a:t>3 dimensions to value addition – product , market areas and chain relationships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b="1" dirty="0" smtClean="0"/>
              <a:t>Tanzania</a:t>
            </a:r>
            <a:r>
              <a:rPr lang="en-US" dirty="0" smtClean="0"/>
              <a:t>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/>
              <a:t>Artisanal  and </a:t>
            </a:r>
            <a:r>
              <a:rPr lang="en-US" dirty="0" err="1" smtClean="0"/>
              <a:t>nile</a:t>
            </a:r>
            <a:r>
              <a:rPr lang="en-US" dirty="0" smtClean="0"/>
              <a:t> perch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/>
              <a:t>Canning (sardine)</a:t>
            </a:r>
            <a:r>
              <a:rPr lang="en-US" baseline="0" dirty="0" smtClean="0"/>
              <a:t> value added for export 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aseline="0" dirty="0" smtClean="0"/>
              <a:t>Gear and trucks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aseline="0" dirty="0" smtClean="0"/>
              <a:t>Pond fish farming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baseline="0" dirty="0" smtClean="0"/>
              <a:t>Branding and labeling</a:t>
            </a:r>
          </a:p>
          <a:p>
            <a:pPr eaLnBrk="1" hangingPunct="1">
              <a:buFont typeface="Arial" pitchFamily="34" charset="0"/>
              <a:buChar char="•"/>
            </a:pPr>
            <a:endParaRPr lang="en-US" baseline="0" dirty="0" smtClean="0"/>
          </a:p>
          <a:p>
            <a:pPr eaLnBrk="1" hangingPunct="1">
              <a:buFont typeface="Arial" pitchFamily="34" charset="0"/>
              <a:buNone/>
            </a:pPr>
            <a:r>
              <a:rPr lang="en-US" baseline="0" dirty="0" err="1" smtClean="0"/>
              <a:t>Mozambaiuqe</a:t>
            </a:r>
            <a:r>
              <a:rPr lang="en-US" baseline="0" dirty="0" smtClean="0"/>
              <a:t>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baseline="0" dirty="0" smtClean="0"/>
              <a:t>Prawns and tuna</a:t>
            </a:r>
          </a:p>
          <a:p>
            <a:pPr eaLnBrk="1" hangingPunct="1">
              <a:buFont typeface="Arial" pitchFamily="34" charset="0"/>
              <a:buNone/>
            </a:pPr>
            <a:r>
              <a:rPr lang="en-US" baseline="0" dirty="0" smtClean="0"/>
              <a:t>Large scale shrimp / prawns</a:t>
            </a:r>
          </a:p>
          <a:p>
            <a:pPr eaLnBrk="1" hangingPunct="1">
              <a:buFont typeface="Arial" pitchFamily="34" charset="0"/>
              <a:buNone/>
            </a:pPr>
            <a:r>
              <a:rPr lang="en-US" baseline="0" dirty="0" smtClean="0"/>
              <a:t>Post harvest processing </a:t>
            </a:r>
            <a:r>
              <a:rPr lang="en-US" baseline="0" dirty="0" err="1" smtClean="0"/>
              <a:t>esp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artisanaal</a:t>
            </a:r>
            <a:r>
              <a:rPr lang="en-US" baseline="0" dirty="0" smtClean="0"/>
              <a:t>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baseline="0" dirty="0" smtClean="0"/>
              <a:t>Branding</a:t>
            </a:r>
          </a:p>
          <a:p>
            <a:pPr eaLnBrk="1" hangingPunct="1">
              <a:buFont typeface="Arial" pitchFamily="34" charset="0"/>
              <a:buNone/>
            </a:pPr>
            <a:endParaRPr lang="en-US" baseline="0" dirty="0" smtClean="0"/>
          </a:p>
          <a:p>
            <a:pPr eaLnBrk="1" hangingPunct="1">
              <a:buFont typeface="Arial" pitchFamily="34" charset="0"/>
              <a:buNone/>
            </a:pPr>
            <a:endParaRPr lang="en-US" baseline="0" dirty="0" smtClean="0"/>
          </a:p>
          <a:p>
            <a:pPr eaLnBrk="1" hangingPunct="1">
              <a:buFont typeface="Arial" pitchFamily="34" charset="0"/>
              <a:buNone/>
            </a:pPr>
            <a:r>
              <a:rPr lang="en-US" baseline="0" dirty="0" smtClean="0"/>
              <a:t>Ghana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baseline="0" dirty="0" smtClean="0"/>
              <a:t>Cage culture, excellent </a:t>
            </a:r>
            <a:r>
              <a:rPr lang="en-US" baseline="0" dirty="0" err="1" smtClean="0"/>
              <a:t>potnetial</a:t>
            </a:r>
            <a:r>
              <a:rPr lang="en-US" baseline="0" dirty="0" smtClean="0"/>
              <a:t> large or simple cages</a:t>
            </a:r>
          </a:p>
          <a:p>
            <a:pPr eaLnBrk="1" hangingPunct="1">
              <a:buFont typeface="Arial" pitchFamily="34" charset="0"/>
              <a:buNone/>
            </a:pPr>
            <a:r>
              <a:rPr lang="en-US" baseline="0" dirty="0" smtClean="0"/>
              <a:t>Hatchery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baseline="0" dirty="0" smtClean="0"/>
              <a:t>Fry and fingerling</a:t>
            </a:r>
          </a:p>
          <a:p>
            <a:pPr eaLnBrk="1" hangingPunct="1">
              <a:buFont typeface="Arial" pitchFamily="34" charset="0"/>
              <a:buNone/>
            </a:pPr>
            <a:r>
              <a:rPr lang="en-US" baseline="0" dirty="0" smtClean="0"/>
              <a:t>Value added – tuna products or tilapia – filleting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baseline="0" dirty="0" smtClean="0"/>
              <a:t>Nigeria – linked markets </a:t>
            </a:r>
          </a:p>
          <a:p>
            <a:pPr eaLnBrk="1" hangingPunct="1">
              <a:buFont typeface="Arial" pitchFamily="34" charset="0"/>
              <a:buNone/>
            </a:pPr>
            <a:endParaRPr lang="en-US" baseline="0" dirty="0" smtClean="0"/>
          </a:p>
          <a:p>
            <a:pPr eaLnBrk="1" hangingPunct="1">
              <a:buFont typeface="Arial" pitchFamily="34" charset="0"/>
              <a:buNone/>
            </a:pPr>
            <a:endParaRPr lang="en-US" baseline="0" dirty="0" smtClean="0"/>
          </a:p>
          <a:p>
            <a:pPr eaLnBrk="1" hangingPunct="1">
              <a:buFont typeface="Arial" pitchFamily="34" charset="0"/>
              <a:buNone/>
            </a:pPr>
            <a:r>
              <a:rPr lang="en-US" baseline="0" dirty="0" smtClean="0"/>
              <a:t>Uganda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baseline="0" dirty="0" smtClean="0"/>
              <a:t>Cage culture – </a:t>
            </a:r>
            <a:r>
              <a:rPr lang="en-US" baseline="0" dirty="0" err="1" smtClean="0"/>
              <a:t>patriick</a:t>
            </a:r>
            <a:r>
              <a:rPr lang="en-US" baseline="0" dirty="0" smtClean="0"/>
              <a:t>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baseline="0" dirty="0" smtClean="0"/>
              <a:t>Value adding </a:t>
            </a:r>
          </a:p>
          <a:p>
            <a:pPr eaLnBrk="1" hangingPunct="1">
              <a:buFont typeface="Arial" pitchFamily="34" charset="0"/>
              <a:buChar char="•"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dirty="0" smtClean="0"/>
              <a:t>4</a:t>
            </a:r>
            <a:r>
              <a:rPr lang="en-GB" baseline="0" dirty="0" smtClean="0"/>
              <a:t> reports are available</a:t>
            </a:r>
          </a:p>
          <a:p>
            <a:pPr eaLnBrk="1" hangingPunct="1"/>
            <a:endParaRPr lang="en-GB" baseline="0" dirty="0" smtClean="0"/>
          </a:p>
          <a:p>
            <a:pPr eaLnBrk="1" hangingPunct="1"/>
            <a:r>
              <a:rPr lang="en-GB" baseline="0" dirty="0" smtClean="0"/>
              <a:t>They contain the detail – lots of it </a:t>
            </a:r>
          </a:p>
          <a:p>
            <a:pPr eaLnBrk="1" hangingPunct="1"/>
            <a:endParaRPr lang="en-GB" baseline="0" dirty="0" smtClean="0"/>
          </a:p>
          <a:p>
            <a:pPr eaLnBrk="1" hangingPunct="1"/>
            <a:r>
              <a:rPr lang="en-GB" baseline="0" dirty="0" smtClean="0"/>
              <a:t>Today we are providing an overview and taste of the reports only</a:t>
            </a:r>
            <a:endParaRPr lang="en-GB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882534-ACBF-4D1F-B471-71741FC44D7F}" type="slidenum">
              <a:rPr lang="en-US" smtClean="0"/>
              <a:pPr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defTabSz="966612">
              <a:defRPr/>
            </a:pPr>
            <a:r>
              <a:rPr lang="en-GB" dirty="0" smtClean="0"/>
              <a:t>This table is explained fully in chapter 7 – </a:t>
            </a:r>
          </a:p>
          <a:p>
            <a:pPr defTabSz="966612">
              <a:defRPr/>
            </a:pPr>
            <a:r>
              <a:rPr lang="en-GB" sz="1300" dirty="0" smtClean="0"/>
              <a:t>The investment opportunities defined are based on conventional expectations of establishing sound and sustainable businesses. </a:t>
            </a:r>
          </a:p>
          <a:p>
            <a:pPr defTabSz="966612">
              <a:defRPr/>
            </a:pPr>
            <a:endParaRPr lang="en-GB" sz="1300" dirty="0" smtClean="0"/>
          </a:p>
          <a:p>
            <a:pPr defTabSz="966612">
              <a:defRPr/>
            </a:pPr>
            <a:r>
              <a:rPr lang="en-GB" sz="1300" dirty="0" smtClean="0"/>
              <a:t>The next sections provide more specific explanation on how the selection criteria relate to these, and more detail on key investments. </a:t>
            </a:r>
          </a:p>
          <a:p>
            <a:pPr defTabSz="966612">
              <a:defRPr/>
            </a:pPr>
            <a:endParaRPr lang="en-GB" sz="1300" dirty="0" smtClean="0"/>
          </a:p>
          <a:p>
            <a:pPr defTabSz="966612">
              <a:defRPr/>
            </a:pPr>
            <a:r>
              <a:rPr lang="en-GB" sz="1300" dirty="0" smtClean="0"/>
              <a:t>Change points</a:t>
            </a:r>
          </a:p>
          <a:p>
            <a:pPr defTabSz="966612">
              <a:defRPr/>
            </a:pPr>
            <a:endParaRPr lang="en-GB" sz="1300" dirty="0" smtClean="0"/>
          </a:p>
          <a:p>
            <a:pPr defTabSz="966612">
              <a:defRPr/>
            </a:pPr>
            <a:r>
              <a:rPr lang="en-GB" sz="1300" dirty="0" smtClean="0"/>
              <a:t>Strategic approaches and responses to these</a:t>
            </a:r>
          </a:p>
          <a:p>
            <a:pPr defTabSz="966612">
              <a:defRPr/>
            </a:pPr>
            <a:endParaRPr lang="en-GB" sz="1300" dirty="0" smtClean="0"/>
          </a:p>
          <a:p>
            <a:pPr defTabSz="966612">
              <a:defRPr/>
            </a:pPr>
            <a:r>
              <a:rPr lang="en-GB" sz="1300" dirty="0" smtClean="0"/>
              <a:t>The type and scale  of opportunities</a:t>
            </a:r>
          </a:p>
          <a:p>
            <a:pPr defTabSz="966612">
              <a:defRPr/>
            </a:pPr>
            <a:endParaRPr lang="en-GB" sz="1300" dirty="0" smtClean="0"/>
          </a:p>
          <a:p>
            <a:pPr defTabSz="966612">
              <a:defRPr/>
            </a:pPr>
            <a:r>
              <a:rPr lang="en-GB" sz="1300" dirty="0" smtClean="0"/>
              <a:t>Enterprise type and scale by country</a:t>
            </a:r>
          </a:p>
          <a:p>
            <a:pPr defTabSz="966612">
              <a:defRPr/>
            </a:pPr>
            <a:endParaRPr lang="en-GB" sz="1300" dirty="0" smtClean="0"/>
          </a:p>
          <a:p>
            <a:pPr defTabSz="966612">
              <a:defRPr/>
            </a:pPr>
            <a:r>
              <a:rPr lang="en-GB" sz="1300" dirty="0" smtClean="0"/>
              <a:t>Primary options for business development</a:t>
            </a:r>
          </a:p>
          <a:p>
            <a:pPr defTabSz="966612">
              <a:defRPr/>
            </a:pPr>
            <a:endParaRPr lang="en-GB" sz="1300" dirty="0" smtClean="0"/>
          </a:p>
          <a:p>
            <a:pPr defTabSz="966612">
              <a:defRPr/>
            </a:pPr>
            <a:r>
              <a:rPr lang="en-GB" sz="1300" dirty="0" smtClean="0"/>
              <a:t>Partners we identified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40B6B4-38E5-4D2E-8E22-273B4114A890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7587CE-3694-4B6A-8F00-BFCC9CC87053}" type="slidenum">
              <a:rPr lang="en-US" smtClean="0"/>
              <a:pPr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484802-A03E-4893-B034-2D2D2D4611AF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40B6B4-38E5-4D2E-8E22-273B4114A89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40B6B4-38E5-4D2E-8E22-273B4114A89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12A89E-53D7-4C73-84E2-32D61D8DFE20}" type="slidenum">
              <a:rPr lang="en-US" smtClean="0"/>
              <a:pPr/>
              <a:t>26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International but conservative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40B6B4-38E5-4D2E-8E22-273B4114A89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40B6B4-38E5-4D2E-8E22-273B4114A89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CFE725-0ACC-44E1-85EC-9AC3C831CFC1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2B9AD-1444-453D-8FD9-8BA5FC9EE6AC}" type="datetimeFigureOut">
              <a:rPr lang="nb-NO"/>
              <a:pPr>
                <a:defRPr/>
              </a:pPr>
              <a:t>20.08.2009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DF948-EFE3-4E5C-8CCA-DB974D69751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C377C-C54C-4076-BE08-1A47DAFB0297}" type="datetimeFigureOut">
              <a:rPr lang="nb-NO"/>
              <a:pPr>
                <a:defRPr/>
              </a:pPr>
              <a:t>20.08.2009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1ACB7-5ECA-4473-AC91-F16D2408750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A53B6-613E-4C1E-BA75-6A502BF499AF}" type="datetimeFigureOut">
              <a:rPr lang="nb-NO"/>
              <a:pPr>
                <a:defRPr/>
              </a:pPr>
              <a:t>20.08.2009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19CB6-C2F4-4031-AEB4-F6FB00F84D5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9D65E-94DE-4961-ADB5-0C127CA88CB9}" type="datetimeFigureOut">
              <a:rPr lang="nb-NO"/>
              <a:pPr>
                <a:defRPr/>
              </a:pPr>
              <a:t>20.08.2009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2A9C1-13BA-4A27-ACE8-046B464725D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8A271-30B2-4326-BDB1-EBF84796FA50}" type="datetimeFigureOut">
              <a:rPr lang="nb-NO"/>
              <a:pPr>
                <a:defRPr/>
              </a:pPr>
              <a:t>20.08.2009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7E768-1BF8-4917-ADB9-6EF8D7853A5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B73B11-CD23-4402-A118-39BE89FC8626}" type="datetimeFigureOut">
              <a:rPr lang="nb-NO"/>
              <a:pPr>
                <a:defRPr/>
              </a:pPr>
              <a:t>20.08.2009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CF47AA-E70B-46D0-9B42-53750245E23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5915C-0AE7-45C3-B02F-10CEC5785019}" type="datetimeFigureOut">
              <a:rPr lang="nb-NO"/>
              <a:pPr>
                <a:defRPr/>
              </a:pPr>
              <a:t>20.08.2009</a:t>
            </a:fld>
            <a:endParaRPr 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D908A-3A15-4BD3-953D-E9978D58F59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4088E-EF58-41A7-BE06-D327AB403E34}" type="datetimeFigureOut">
              <a:rPr lang="nb-NO"/>
              <a:pPr>
                <a:defRPr/>
              </a:pPr>
              <a:t>20.08.2009</a:t>
            </a:fld>
            <a:endParaRPr lang="nb-N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5AF57-9CAB-4B11-87B3-EE4EE73B1D4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0FC81-D640-48ED-9EE6-C483CFD53661}" type="datetimeFigureOut">
              <a:rPr lang="nb-NO"/>
              <a:pPr>
                <a:defRPr/>
              </a:pPr>
              <a:t>20.08.2009</a:t>
            </a:fld>
            <a:endParaRPr lang="nb-NO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ED172-2C71-4B97-8BF1-8173DEDC2B4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89595-8243-4120-B040-E8DEAB1B8A96}" type="datetimeFigureOut">
              <a:rPr lang="nb-NO"/>
              <a:pPr>
                <a:defRPr/>
              </a:pPr>
              <a:t>20.08.2009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1B885-CA1F-413A-8F05-398CBBC7D00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E5D6F-8E69-4C46-9509-8DC12F1591A2}" type="datetimeFigureOut">
              <a:rPr lang="nb-NO"/>
              <a:pPr>
                <a:defRPr/>
              </a:pPr>
              <a:t>20.08.2009</a:t>
            </a:fld>
            <a:endParaRPr lang="nb-NO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5116F-580F-40C4-A406-5FAF60BE631A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b-NO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b-NO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DDDFA3-60A8-4E6B-B942-6ADF1355620A}" type="datetimeFigureOut">
              <a:rPr lang="nb-NO"/>
              <a:pPr>
                <a:defRPr/>
              </a:pPr>
              <a:t>20.08.2009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286AD8-E861-4327-AD83-AAE6FA554A4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norad.no/en/Tools+and+publications/Publications/Publication+page?key=12566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63" y="71438"/>
            <a:ext cx="8229600" cy="1571625"/>
          </a:xfrm>
          <a:solidFill>
            <a:schemeClr val="bg1">
              <a:alpha val="35000"/>
            </a:schemeClr>
          </a:solidFill>
          <a:ln>
            <a:solidFill>
              <a:schemeClr val="accent1"/>
            </a:solidFill>
          </a:ln>
        </p:spPr>
        <p:txBody>
          <a:bodyPr/>
          <a:lstStyle/>
          <a:p>
            <a:pPr marL="0" indent="0" algn="ctr">
              <a:buFont typeface="Arial" charset="0"/>
              <a:buNone/>
              <a:defRPr/>
            </a:pPr>
            <a:r>
              <a:rPr lang="en-ZA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Identification of potential aquaculture and fish processing investment projects and partners in selected countries in Africa</a:t>
            </a:r>
            <a:endParaRPr lang="en-GB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6116" y="4643446"/>
            <a:ext cx="3143272" cy="2031325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NFDS: 	James Muir</a:t>
            </a:r>
          </a:p>
          <a:p>
            <a:r>
              <a:rPr lang="en-GB" b="1" dirty="0">
                <a:solidFill>
                  <a:schemeClr val="tx2"/>
                </a:solidFill>
              </a:rPr>
              <a:t>	</a:t>
            </a:r>
            <a:r>
              <a:rPr lang="en-GB" b="1" dirty="0" smtClean="0">
                <a:solidFill>
                  <a:schemeClr val="tx2"/>
                </a:solidFill>
              </a:rPr>
              <a:t>Sandy Davies</a:t>
            </a:r>
          </a:p>
          <a:p>
            <a:r>
              <a:rPr lang="en-GB" b="1" dirty="0">
                <a:solidFill>
                  <a:schemeClr val="tx2"/>
                </a:solidFill>
              </a:rPr>
              <a:t>	</a:t>
            </a:r>
            <a:r>
              <a:rPr lang="en-GB" b="1" dirty="0" smtClean="0">
                <a:solidFill>
                  <a:schemeClr val="tx2"/>
                </a:solidFill>
              </a:rPr>
              <a:t>Per Erik Bergh</a:t>
            </a:r>
          </a:p>
          <a:p>
            <a:endParaRPr lang="en-GB" b="1" dirty="0">
              <a:solidFill>
                <a:schemeClr val="tx2"/>
              </a:solidFill>
            </a:endParaRPr>
          </a:p>
          <a:p>
            <a:r>
              <a:rPr lang="en-GB" b="1" dirty="0" smtClean="0">
                <a:solidFill>
                  <a:schemeClr val="tx2"/>
                </a:solidFill>
              </a:rPr>
              <a:t>Econ:	</a:t>
            </a:r>
            <a:r>
              <a:rPr lang="en-ZA" b="1" dirty="0">
                <a:solidFill>
                  <a:schemeClr val="tx2"/>
                </a:solidFill>
              </a:rPr>
              <a:t>Emelie Aurell </a:t>
            </a:r>
            <a:endParaRPr lang="en-GB" b="1" dirty="0" smtClean="0">
              <a:solidFill>
                <a:schemeClr val="tx2"/>
              </a:solidFill>
            </a:endParaRPr>
          </a:p>
          <a:p>
            <a:r>
              <a:rPr lang="en-GB" b="1" dirty="0">
                <a:solidFill>
                  <a:schemeClr val="tx2"/>
                </a:solidFill>
              </a:rPr>
              <a:t>	Audun Gleinsvik </a:t>
            </a:r>
            <a:endParaRPr lang="en-ZA" b="1" dirty="0" smtClean="0">
              <a:solidFill>
                <a:schemeClr val="tx2"/>
              </a:solidFill>
            </a:endParaRPr>
          </a:p>
          <a:p>
            <a:r>
              <a:rPr lang="en-ZA" b="1" dirty="0">
                <a:solidFill>
                  <a:schemeClr val="tx2"/>
                </a:solidFill>
              </a:rPr>
              <a:t>	</a:t>
            </a:r>
            <a:r>
              <a:rPr lang="en-ZA" b="1" dirty="0" smtClean="0">
                <a:solidFill>
                  <a:schemeClr val="tx2"/>
                </a:solidFill>
              </a:rPr>
              <a:t>Sveinung Fjose</a:t>
            </a:r>
            <a:endParaRPr lang="en-GB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00232" y="1785926"/>
            <a:ext cx="5357850" cy="369332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</a:rPr>
              <a:t>Work conducted between mid 2008 – early 2009</a:t>
            </a:r>
            <a:endParaRPr lang="en-GB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88" y="0"/>
            <a:ext cx="8229600" cy="785813"/>
          </a:xfrm>
        </p:spPr>
        <p:txBody>
          <a:bodyPr/>
          <a:lstStyle/>
          <a:p>
            <a:pPr>
              <a:defRPr/>
            </a:pPr>
            <a:r>
              <a:rPr lang="en-GB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Ranking of countries</a:t>
            </a:r>
            <a:endParaRPr lang="en-GB" sz="3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058" name="Picture 7" descr="Africa Ma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2000250"/>
            <a:ext cx="4784725" cy="4572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00125" y="884238"/>
          <a:ext cx="5943600" cy="1045228"/>
        </p:xfrm>
        <a:graphic>
          <a:graphicData uri="http://schemas.openxmlformats.org/drawingml/2006/table">
            <a:tbl>
              <a:tblPr/>
              <a:tblGrid>
                <a:gridCol w="1980776"/>
                <a:gridCol w="1981412"/>
                <a:gridCol w="1981412"/>
              </a:tblGrid>
              <a:tr h="52262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>
                          <a:latin typeface="Calibri"/>
                          <a:ea typeface="Times New Roman"/>
                          <a:cs typeface="Arial"/>
                        </a:rPr>
                        <a:t>Good to high score </a:t>
                      </a:r>
                      <a:r>
                        <a:rPr lang="en-GB" sz="900" dirty="0">
                          <a:latin typeface="Calibri"/>
                          <a:ea typeface="Times New Roman"/>
                          <a:cs typeface="Arial"/>
                        </a:rPr>
                        <a:t>– low risk and good potential for fisheries and aquaculture</a:t>
                      </a:r>
                      <a:endParaRPr lang="en-GB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>
                          <a:latin typeface="Calibri"/>
                          <a:ea typeface="Times New Roman"/>
                          <a:cs typeface="Arial"/>
                        </a:rPr>
                        <a:t>Medium score </a:t>
                      </a:r>
                      <a:r>
                        <a:rPr lang="en-GB" sz="900" b="1" dirty="0">
                          <a:latin typeface="Calibri"/>
                          <a:ea typeface="Times New Roman"/>
                          <a:cs typeface="Arial"/>
                        </a:rPr>
                        <a:t>– </a:t>
                      </a:r>
                      <a:r>
                        <a:rPr lang="en-GB" sz="900" dirty="0">
                          <a:latin typeface="Calibri"/>
                          <a:ea typeface="Times New Roman"/>
                          <a:cs typeface="Arial"/>
                        </a:rPr>
                        <a:t>medium risk with reasonable options for either fisheries or aquaculture</a:t>
                      </a:r>
                      <a:endParaRPr lang="en-GB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1" dirty="0">
                          <a:latin typeface="Calibri"/>
                          <a:ea typeface="Times New Roman"/>
                          <a:cs typeface="Arial"/>
                        </a:rPr>
                        <a:t>Poor score </a:t>
                      </a:r>
                      <a:r>
                        <a:rPr lang="en-GB" sz="900" b="1" dirty="0">
                          <a:latin typeface="Calibri"/>
                          <a:ea typeface="Times New Roman"/>
                          <a:cs typeface="Arial"/>
                        </a:rPr>
                        <a:t>– </a:t>
                      </a:r>
                      <a:r>
                        <a:rPr lang="en-GB" sz="900" dirty="0">
                          <a:latin typeface="Calibri"/>
                          <a:ea typeface="Times New Roman"/>
                          <a:cs typeface="Arial"/>
                        </a:rPr>
                        <a:t>high risk and limited possibilities for aquaculture or fisheries</a:t>
                      </a:r>
                      <a:endParaRPr lang="en-GB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260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5959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14338" y="2857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GB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 of field visit countries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42844" y="1571612"/>
          <a:ext cx="8858312" cy="4357720"/>
        </p:xfrm>
        <a:graphic>
          <a:graphicData uri="http://schemas.openxmlformats.org/drawingml/2006/table">
            <a:tbl>
              <a:tblPr/>
              <a:tblGrid>
                <a:gridCol w="1500198"/>
                <a:gridCol w="1445156"/>
                <a:gridCol w="1668756"/>
                <a:gridCol w="1792985"/>
                <a:gridCol w="2451217"/>
              </a:tblGrid>
              <a:tr h="31192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Calibri"/>
                          <a:ea typeface="Times New Roman"/>
                          <a:cs typeface="Arial"/>
                        </a:rPr>
                        <a:t>Country</a:t>
                      </a:r>
                      <a:endParaRPr lang="en-GB" sz="16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Calibri"/>
                          <a:ea typeface="Times New Roman"/>
                          <a:cs typeface="Arial"/>
                        </a:rPr>
                        <a:t>Business rating</a:t>
                      </a:r>
                      <a:endParaRPr lang="en-GB" sz="16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Calibri"/>
                          <a:ea typeface="Times New Roman"/>
                          <a:cs typeface="Arial"/>
                        </a:rPr>
                        <a:t>Resource/export</a:t>
                      </a:r>
                      <a:endParaRPr lang="en-GB" sz="16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Calibri"/>
                          <a:ea typeface="Times New Roman"/>
                          <a:cs typeface="Arial"/>
                        </a:rPr>
                        <a:t>Presence/interest</a:t>
                      </a:r>
                      <a:endParaRPr lang="en-GB" sz="16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Calibri"/>
                          <a:ea typeface="Times New Roman"/>
                          <a:cs typeface="Arial"/>
                        </a:rPr>
                        <a:t>Notes</a:t>
                      </a:r>
                      <a:endParaRPr lang="en-GB" sz="16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119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Ghana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High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Medium-high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Medium-high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Overall positive choice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119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Mauritius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Low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Medium-high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High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Overall positive choice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96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Tanzania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Low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Medium-high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Medium-high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Useful choice and good prospects for change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596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Uganda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Low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Medium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Medium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Possible choice but some constraints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596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Mozambique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Lowest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Low-medium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High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Possible choice mainly social impacts.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5596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South Africa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High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High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Medium-low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Useful choice but not highest ranking – new impact limited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962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Namibia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High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High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High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Useful choice but less opportunity for new directions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9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Egypt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Medium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High-low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Low-medium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Little attraction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19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Kenya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Low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Medium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Low</a:t>
                      </a:r>
                      <a:endParaRPr lang="en-GB" sz="1200" b="1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Little attraction</a:t>
                      </a:r>
                      <a:endParaRPr lang="en-GB" sz="1200" b="1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Opportunities for 5 countries not selected</a:t>
            </a:r>
            <a:endParaRPr lang="en-GB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286412"/>
          </a:xfrm>
        </p:spPr>
        <p:txBody>
          <a:bodyPr/>
          <a:lstStyle/>
          <a:p>
            <a:r>
              <a:rPr lang="en-GB" sz="2000" b="1" dirty="0" smtClean="0"/>
              <a:t>Egypt (aquaculture):</a:t>
            </a:r>
            <a:r>
              <a:rPr lang="en-GB" sz="2000" dirty="0" smtClean="0"/>
              <a:t> The overall perspective - unless there were specific pre-existing business linkages, the potential returns would probably be insufficient to merit further attention.</a:t>
            </a:r>
          </a:p>
          <a:p>
            <a:r>
              <a:rPr lang="en-GB" sz="2000" b="1" dirty="0" smtClean="0"/>
              <a:t>Kenya:</a:t>
            </a:r>
            <a:r>
              <a:rPr lang="en-GB" sz="2000" dirty="0" smtClean="0"/>
              <a:t> Political and economic conditions improving = signs of increasing investment confidence in Kenya, resources are relatively good, and a rising economy will increase domestic demand and purchasing power.</a:t>
            </a:r>
          </a:p>
          <a:p>
            <a:r>
              <a:rPr lang="en-GB" sz="2000" b="1" dirty="0" smtClean="0"/>
              <a:t>Mauritius:</a:t>
            </a:r>
            <a:r>
              <a:rPr lang="en-GB" sz="2000" dirty="0" smtClean="0"/>
              <a:t> Mauritius is an attractive location, good reputation for its seafood, increasing aquaculture sector. EU assistance in production support and value addition - well positioned to build sector.</a:t>
            </a:r>
          </a:p>
          <a:p>
            <a:r>
              <a:rPr lang="en-GB" sz="2000" b="1" dirty="0" smtClean="0"/>
              <a:t>Namibia (aquaculture): </a:t>
            </a:r>
            <a:r>
              <a:rPr lang="en-GB" sz="2000" dirty="0" smtClean="0"/>
              <a:t>Major resource base and trading position, good governance and very positive government support for sectoral development, proactive approach to aquaculture.</a:t>
            </a:r>
          </a:p>
          <a:p>
            <a:r>
              <a:rPr lang="en-GB" sz="2000" b="1" dirty="0" smtClean="0"/>
              <a:t>South Africa (aquaculture):</a:t>
            </a:r>
            <a:r>
              <a:rPr lang="en-GB" sz="2000" dirty="0" smtClean="0"/>
              <a:t> large and diverse economy, strong marine fishery resource base, markets, infrastructure and </a:t>
            </a:r>
            <a:r>
              <a:rPr lang="en-GB" sz="2000" dirty="0" err="1" smtClean="0"/>
              <a:t>comms</a:t>
            </a:r>
            <a:r>
              <a:rPr lang="en-GB" sz="2000" dirty="0" smtClean="0"/>
              <a:t> well developed, need local partners and joint ventures. </a:t>
            </a:r>
          </a:p>
          <a:p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Focused Country Reviews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/>
          </p:cNvSpPr>
          <p:nvPr>
            <p:ph type="body" idx="1"/>
          </p:nvPr>
        </p:nvSpPr>
        <p:spPr>
          <a:xfrm>
            <a:off x="468313" y="1484313"/>
            <a:ext cx="8229600" cy="489743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400" b="1" dirty="0" smtClean="0"/>
              <a:t>Tanzania, Mozambique, Ghana, Uganda</a:t>
            </a:r>
          </a:p>
          <a:p>
            <a:pPr>
              <a:lnSpc>
                <a:spcPct val="80000"/>
              </a:lnSpc>
            </a:pPr>
            <a:r>
              <a:rPr lang="en-GB" sz="2400" b="1" dirty="0" smtClean="0"/>
              <a:t>Context-setting </a:t>
            </a:r>
            <a:r>
              <a:rPr lang="en-GB" sz="2400" dirty="0" smtClean="0"/>
              <a:t>to clarify opportunities</a:t>
            </a:r>
          </a:p>
          <a:p>
            <a:pPr lvl="2">
              <a:lnSpc>
                <a:spcPct val="80000"/>
              </a:lnSpc>
            </a:pPr>
            <a:r>
              <a:rPr lang="en-GB" sz="1800" dirty="0" smtClean="0"/>
              <a:t>Specific investment climate/sectoral features</a:t>
            </a:r>
          </a:p>
          <a:p>
            <a:pPr lvl="2">
              <a:lnSpc>
                <a:spcPct val="80000"/>
              </a:lnSpc>
            </a:pPr>
            <a:r>
              <a:rPr lang="en-GB" sz="1800" dirty="0" smtClean="0"/>
              <a:t>Resource and management conditions</a:t>
            </a:r>
          </a:p>
          <a:p>
            <a:pPr lvl="2">
              <a:lnSpc>
                <a:spcPct val="80000"/>
              </a:lnSpc>
            </a:pPr>
            <a:r>
              <a:rPr lang="en-GB" sz="1800" dirty="0" smtClean="0"/>
              <a:t>Scale of enterprise, risks and levels of return</a:t>
            </a:r>
          </a:p>
          <a:p>
            <a:pPr lvl="2">
              <a:lnSpc>
                <a:spcPct val="80000"/>
              </a:lnSpc>
            </a:pPr>
            <a:r>
              <a:rPr lang="en-GB" sz="1800" dirty="0" smtClean="0"/>
              <a:t>Possible ‘turning points’ – policy, resource, technology, markets</a:t>
            </a:r>
          </a:p>
          <a:p>
            <a:pPr lvl="2">
              <a:lnSpc>
                <a:spcPct val="80000"/>
              </a:lnSpc>
            </a:pPr>
            <a:r>
              <a:rPr lang="en-GB" sz="1800" dirty="0" smtClean="0"/>
              <a:t>Rate at which business could develop</a:t>
            </a:r>
          </a:p>
          <a:p>
            <a:pPr lvl="2">
              <a:lnSpc>
                <a:spcPct val="80000"/>
              </a:lnSpc>
            </a:pPr>
            <a:r>
              <a:rPr lang="en-GB" sz="1800" dirty="0" smtClean="0"/>
              <a:t>Existence/quality/interest of partners</a:t>
            </a:r>
          </a:p>
          <a:p>
            <a:pPr lvl="2">
              <a:lnSpc>
                <a:spcPct val="80000"/>
              </a:lnSpc>
            </a:pPr>
            <a:r>
              <a:rPr lang="en-GB" sz="1800" dirty="0" smtClean="0"/>
              <a:t>Responsible practice and ‘good citizenship’</a:t>
            </a:r>
          </a:p>
          <a:p>
            <a:pPr>
              <a:lnSpc>
                <a:spcPct val="80000"/>
              </a:lnSpc>
            </a:pPr>
            <a:r>
              <a:rPr lang="en-GB" sz="2400" b="1" dirty="0" smtClean="0"/>
              <a:t>Types of enterprise </a:t>
            </a:r>
            <a:r>
              <a:rPr lang="en-GB" sz="2400" dirty="0" smtClean="0"/>
              <a:t>– primarily medium to larger scale commercial, also possible CSR e.g. for energy, agribusiness, telecoms, plus smaller scale personal/NGO links</a:t>
            </a:r>
          </a:p>
          <a:p>
            <a:pPr>
              <a:lnSpc>
                <a:spcPct val="80000"/>
              </a:lnSpc>
            </a:pPr>
            <a:r>
              <a:rPr lang="en-GB" sz="2400" b="1" dirty="0" smtClean="0"/>
              <a:t>Discussions</a:t>
            </a:r>
            <a:r>
              <a:rPr lang="en-GB" sz="2400" dirty="0" smtClean="0"/>
              <a:t> across range of sectoral agents, technical and business interests</a:t>
            </a:r>
          </a:p>
          <a:p>
            <a:pPr lvl="2">
              <a:lnSpc>
                <a:spcPct val="80000"/>
              </a:lnSpc>
            </a:pPr>
            <a:endParaRPr lang="en-US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Type and scale of enterprise options</a:t>
            </a:r>
            <a:endParaRPr lang="en-GB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01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 dirty="0">
                          <a:latin typeface="Calibri"/>
                          <a:ea typeface="Times New Roman"/>
                          <a:cs typeface="Arial"/>
                        </a:rPr>
                        <a:t>Enterprise type</a:t>
                      </a:r>
                      <a:endParaRPr lang="en-GB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Characteristics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Value addition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Aquaculture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Services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Large commercial sector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Arial"/>
                        </a:rPr>
                        <a:t>Internationalised, large output and turnover, major resource user, globally competitive, higher technologies and meeting international standards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Arial"/>
                        </a:rPr>
                        <a:t>Major processing and export businesses – e.g. tuna, tilapia, Nile Perch – fresh, freezing, filleting, canning output 2-10,000t/yr, value USD 3-50 million/ yr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Arial"/>
                        </a:rPr>
                        <a:t>Major single or multi-site producer, e.g. tilapia, usually cage culture, or pond based shrimp output 1-10,000 t/yr, value USD 2-30 million/yr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Arial"/>
                        </a:rPr>
                        <a:t>Possibly only feed production;  10,000t +, value USD 10 million annually,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Medium scale business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Arial"/>
                        </a:rPr>
                        <a:t>National, small-medium resource use, national markets and standards, more limited technology input, output and turnover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Arial"/>
                        </a:rPr>
                        <a:t>Medium scale processing for domestic or export markets, wider range of species, some specialised higher value – output 100-1,000t/yr, value USD 0.1 to 10 million/yr.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Arial"/>
                        </a:rPr>
                        <a:t>Medium sized cage or pond producer, tilapia, catfish, shrimp, seaweeds and/or polyculture, output 50-500t/yr, value USD 0.1 to 2 million/yr.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Arial"/>
                        </a:rPr>
                        <a:t>Feed production, 500-5,000t, value USD 0.5 to 5 million/yr  and larger scale shrimp or fish hatcheries – 10s to 100s of millions seed/yr, turnover USD 0.2 to 5 million/yr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Local, small scale business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Arial"/>
                        </a:rPr>
                        <a:t>Limited footprint and market presence, artisanal to small commercial, very limited technology, small output and turnover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Arial"/>
                        </a:rPr>
                        <a:t>Range of local processing, mainly domestic and regional markets – fresh, dried, smoked, etc, 10-100t/yr, USD 1000- 100,000 annually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Arial"/>
                        </a:rPr>
                        <a:t>Small scale pond, enclosure or cage producer, range of species, output 1-20t/yr, value USD 500 to 20,000/yr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Arial"/>
                        </a:rPr>
                        <a:t>Range of seed, feed, small equipment and related service suppliers, turnover USD 1000 to 50,000 annually.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000" b="1">
                          <a:latin typeface="Calibri"/>
                          <a:ea typeface="Times New Roman"/>
                          <a:cs typeface="Arial"/>
                        </a:rPr>
                        <a:t>Community enterprise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Arial"/>
                        </a:rPr>
                        <a:t>Social and productive objectives, linked micro-scale enterprises, small-medium scale total output and turnover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Arial"/>
                        </a:rPr>
                        <a:t>Usually collective supply or marketing arrangements for micro-small scale processors, combined turnover USD 10-50,000 annually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>
                          <a:latin typeface="Calibri"/>
                          <a:ea typeface="Times New Roman"/>
                          <a:cs typeface="Arial"/>
                        </a:rPr>
                        <a:t>Collective input or marketing of micro-small scale aqua-culture production; combined turnover USD 10-100,000/year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000" dirty="0">
                          <a:latin typeface="Calibri"/>
                          <a:ea typeface="Times New Roman"/>
                          <a:cs typeface="Arial"/>
                        </a:rPr>
                        <a:t>Networks of seed or nursery production, extension/.construct-ion/maintenance inputs, turnover USD 1-20,000 annually</a:t>
                      </a:r>
                      <a:endParaRPr lang="en-GB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36195" marR="36195" marT="17780" marB="1778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Basic Story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1" name="Rectangle 3"/>
          <p:cNvSpPr>
            <a:spLocks noGrp="1"/>
          </p:cNvSpPr>
          <p:nvPr>
            <p:ph type="body" idx="1"/>
          </p:nvPr>
        </p:nvSpPr>
        <p:spPr>
          <a:xfrm>
            <a:off x="468313" y="1341438"/>
            <a:ext cx="8351837" cy="48529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400" dirty="0" smtClean="0"/>
              <a:t>Because of the resource base and more stable and growing economies, improving regional markets and better international infrastructure, </a:t>
            </a:r>
            <a:r>
              <a:rPr lang="en-GB" sz="2400" b="1" dirty="0" smtClean="0"/>
              <a:t>good investment potential exists in the sector but it is not always quickly realisable</a:t>
            </a:r>
            <a:r>
              <a:rPr lang="en-GB" sz="2400" dirty="0" smtClean="0"/>
              <a:t>; </a:t>
            </a:r>
          </a:p>
          <a:p>
            <a:pPr>
              <a:lnSpc>
                <a:spcPct val="80000"/>
              </a:lnSpc>
            </a:pPr>
            <a:r>
              <a:rPr lang="en-GB" sz="2400" b="1" dirty="0" smtClean="0"/>
              <a:t>Ghana and Uganda have strongest and most immediate investment potential</a:t>
            </a:r>
            <a:r>
              <a:rPr lang="en-GB" sz="2400" dirty="0" smtClean="0"/>
              <a:t>, with recognisable business opportunities and potential partners which would justify early consideration and expectations of returns. </a:t>
            </a:r>
          </a:p>
          <a:p>
            <a:pPr>
              <a:lnSpc>
                <a:spcPct val="80000"/>
              </a:lnSpc>
            </a:pPr>
            <a:r>
              <a:rPr lang="en-GB" sz="2400" b="1" dirty="0" smtClean="0"/>
              <a:t>For Tanzania and Mozambique </a:t>
            </a:r>
            <a:r>
              <a:rPr lang="en-GB" sz="2400" dirty="0" smtClean="0"/>
              <a:t>there were also good prospects but these would take more time to build up although with potentially significant positive longer term outcomes. </a:t>
            </a:r>
          </a:p>
          <a:p>
            <a:pPr>
              <a:lnSpc>
                <a:spcPct val="80000"/>
              </a:lnSpc>
            </a:pPr>
            <a:r>
              <a:rPr lang="en-GB" sz="2400" dirty="0" smtClean="0"/>
              <a:t>Other countries, not selected in this review, also have strong potential – e.g. </a:t>
            </a:r>
            <a:r>
              <a:rPr lang="en-GB" sz="2400" b="1" dirty="0" smtClean="0"/>
              <a:t>Namibia, RSA and Mauritius</a:t>
            </a:r>
            <a:r>
              <a:rPr lang="en-GB" sz="2400" dirty="0" smtClean="0"/>
              <a:t>, some of which could be more quickly developed – similar principles would apply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Aquaculture Options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5" name="Rectangle 3"/>
          <p:cNvSpPr>
            <a:spLocks noGrp="1"/>
          </p:cNvSpPr>
          <p:nvPr>
            <p:ph type="body" idx="1"/>
          </p:nvPr>
        </p:nvSpPr>
        <p:spPr>
          <a:xfrm>
            <a:off x="285750" y="1000125"/>
            <a:ext cx="8496300" cy="504031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200" dirty="0" smtClean="0"/>
              <a:t>There are </a:t>
            </a:r>
            <a:r>
              <a:rPr lang="en-GB" sz="2200" b="1" dirty="0" smtClean="0"/>
              <a:t>large scale opportunities in cage culture of tilapia</a:t>
            </a:r>
            <a:r>
              <a:rPr lang="en-GB" sz="2200" dirty="0" smtClean="0"/>
              <a:t> in major African lakes where site allocation and environmental management regimes can be established – this is underway.  </a:t>
            </a:r>
          </a:p>
          <a:p>
            <a:pPr>
              <a:lnSpc>
                <a:spcPct val="80000"/>
              </a:lnSpc>
            </a:pPr>
            <a:r>
              <a:rPr lang="en-GB" sz="2200" dirty="0" smtClean="0"/>
              <a:t>In coastal zones </a:t>
            </a:r>
            <a:r>
              <a:rPr lang="en-GB" sz="2200" b="1" dirty="0" smtClean="0"/>
              <a:t>large scale pond culture of shrimp </a:t>
            </a:r>
            <a:r>
              <a:rPr lang="en-GB" sz="2200" dirty="0" smtClean="0"/>
              <a:t>could be feasible but only if well integrated and designed for low impact. </a:t>
            </a:r>
          </a:p>
          <a:p>
            <a:pPr>
              <a:lnSpc>
                <a:spcPct val="80000"/>
              </a:lnSpc>
            </a:pPr>
            <a:r>
              <a:rPr lang="en-GB" sz="2200" dirty="0" smtClean="0"/>
              <a:t>The </a:t>
            </a:r>
            <a:r>
              <a:rPr lang="en-GB" sz="2200" b="1" dirty="0" smtClean="0"/>
              <a:t>hatchery and feed production sectors </a:t>
            </a:r>
            <a:r>
              <a:rPr lang="en-GB" sz="2200" dirty="0" smtClean="0"/>
              <a:t>could provide small to medium scale opportunities in many areas. Also supply of equipment and technical services.</a:t>
            </a:r>
          </a:p>
          <a:p>
            <a:pPr>
              <a:lnSpc>
                <a:spcPct val="80000"/>
              </a:lnSpc>
            </a:pPr>
            <a:r>
              <a:rPr lang="en-GB" sz="2200" dirty="0" smtClean="0"/>
              <a:t>Other </a:t>
            </a:r>
            <a:r>
              <a:rPr lang="en-GB" sz="2200" b="1" dirty="0" smtClean="0"/>
              <a:t>marine species </a:t>
            </a:r>
            <a:r>
              <a:rPr lang="en-GB" sz="2200" dirty="0" smtClean="0"/>
              <a:t>including fish, mussels, oysters, seaweeds, and sea cucumber, together with freshwater species such as African catfish, and other local indigenous stocks could also be considered, but as smaller scale initiatives. </a:t>
            </a:r>
          </a:p>
          <a:p>
            <a:pPr>
              <a:lnSpc>
                <a:spcPct val="80000"/>
              </a:lnSpc>
            </a:pPr>
            <a:r>
              <a:rPr lang="en-GB" sz="2200" dirty="0" smtClean="0"/>
              <a:t>Introduction of </a:t>
            </a:r>
            <a:r>
              <a:rPr lang="en-GB" sz="2200" b="1" dirty="0" smtClean="0"/>
              <a:t>non-native stocks </a:t>
            </a:r>
            <a:r>
              <a:rPr lang="en-GB" sz="2200" dirty="0" smtClean="0"/>
              <a:t>would be politically problematic, and could encounter market problems, particularly for export. </a:t>
            </a:r>
          </a:p>
          <a:p>
            <a:pPr>
              <a:lnSpc>
                <a:spcPct val="80000"/>
              </a:lnSpc>
            </a:pPr>
            <a:r>
              <a:rPr lang="en-GB" sz="2200" dirty="0" smtClean="0"/>
              <a:t>An </a:t>
            </a:r>
            <a:r>
              <a:rPr lang="en-GB" sz="2200" b="1" dirty="0" smtClean="0"/>
              <a:t>integrated/diversified approach </a:t>
            </a:r>
            <a:r>
              <a:rPr lang="en-GB" sz="2200" dirty="0" smtClean="0"/>
              <a:t>could be considered, but would require good partners and localised management.</a:t>
            </a: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Addition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33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8155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200" b="1" dirty="0" smtClean="0"/>
              <a:t>Opportunities are more difficult to place </a:t>
            </a:r>
            <a:r>
              <a:rPr lang="en-GB" sz="2200" dirty="0" smtClean="0"/>
              <a:t>due to uncertainties of </a:t>
            </a:r>
            <a:r>
              <a:rPr lang="en-GB" sz="2200" b="1" dirty="0" smtClean="0"/>
              <a:t>supply</a:t>
            </a:r>
            <a:r>
              <a:rPr lang="en-GB" sz="2200" dirty="0" smtClean="0"/>
              <a:t> from fished (mainly marine) stocks, and problems of developing effective </a:t>
            </a:r>
            <a:r>
              <a:rPr lang="en-GB" sz="2200" b="1" dirty="0" smtClean="0"/>
              <a:t>management regimes </a:t>
            </a:r>
          </a:p>
          <a:p>
            <a:pPr>
              <a:lnSpc>
                <a:spcPct val="80000"/>
              </a:lnSpc>
            </a:pPr>
            <a:r>
              <a:rPr lang="en-GB" sz="2200" dirty="0" smtClean="0"/>
              <a:t>This may improve, but not quickly - makes it difficult to justify new investment in major resources. </a:t>
            </a:r>
          </a:p>
          <a:p>
            <a:pPr>
              <a:lnSpc>
                <a:spcPct val="80000"/>
              </a:lnSpc>
            </a:pPr>
            <a:r>
              <a:rPr lang="en-GB" sz="2200" dirty="0" smtClean="0"/>
              <a:t>Better options may be associated with </a:t>
            </a:r>
            <a:r>
              <a:rPr lang="en-GB" sz="2200" b="1" dirty="0" smtClean="0"/>
              <a:t>aggregating supplies from artisanal sources</a:t>
            </a:r>
            <a:r>
              <a:rPr lang="en-GB" sz="2200" dirty="0" smtClean="0"/>
              <a:t>, often with community networks</a:t>
            </a:r>
          </a:p>
          <a:p>
            <a:pPr>
              <a:lnSpc>
                <a:spcPct val="80000"/>
              </a:lnSpc>
            </a:pPr>
            <a:r>
              <a:rPr lang="en-GB" sz="2200" b="1" dirty="0" smtClean="0"/>
              <a:t>Regional and international markets can be considered </a:t>
            </a:r>
            <a:r>
              <a:rPr lang="en-GB" sz="2200" dirty="0" smtClean="0"/>
              <a:t>– access to Middle East and Asian, as well as European/US markets also has potential </a:t>
            </a:r>
          </a:p>
          <a:p>
            <a:pPr>
              <a:lnSpc>
                <a:spcPct val="80000"/>
              </a:lnSpc>
            </a:pPr>
            <a:r>
              <a:rPr lang="en-GB" sz="2200" b="1" dirty="0" smtClean="0"/>
              <a:t>Certification</a:t>
            </a:r>
            <a:r>
              <a:rPr lang="en-GB" sz="2200" dirty="0" smtClean="0"/>
              <a:t> - could also consider linking this eco-labelling and fair trade approaches to develop specific source/brand identity</a:t>
            </a:r>
          </a:p>
          <a:p>
            <a:pPr>
              <a:lnSpc>
                <a:spcPct val="80000"/>
              </a:lnSpc>
            </a:pPr>
            <a:r>
              <a:rPr lang="en-GB" sz="2200" b="1" dirty="0" smtClean="0"/>
              <a:t>Value addition for aquaculture</a:t>
            </a:r>
            <a:r>
              <a:rPr lang="en-GB" sz="2200" dirty="0" smtClean="0"/>
              <a:t>, possibly integrated approaches, could be useful, and could make capture fisheries linked enterprises more profitable. </a:t>
            </a: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Partnerships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Rectangle 3"/>
          <p:cNvSpPr>
            <a:spLocks noGrp="1"/>
          </p:cNvSpPr>
          <p:nvPr>
            <p:ph type="body" idx="1"/>
          </p:nvPr>
        </p:nvSpPr>
        <p:spPr>
          <a:xfrm>
            <a:off x="428625" y="1500188"/>
            <a:ext cx="8229600" cy="525621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200" b="1" dirty="0" smtClean="0"/>
              <a:t>A range of business or development part</a:t>
            </a:r>
            <a:r>
              <a:rPr lang="en-GB" sz="2200" dirty="0" smtClean="0"/>
              <a:t>ners can be identified at different levels, in each country reviewed. </a:t>
            </a:r>
          </a:p>
          <a:p>
            <a:pPr>
              <a:lnSpc>
                <a:spcPct val="80000"/>
              </a:lnSpc>
            </a:pPr>
            <a:r>
              <a:rPr lang="en-GB" sz="2200" dirty="0" smtClean="0"/>
              <a:t>Many of these are undercapitalised, with varying skill and capacity levels but have </a:t>
            </a:r>
            <a:r>
              <a:rPr lang="en-GB" sz="2200" b="1" dirty="0" smtClean="0"/>
              <a:t>excellent networks and inter</a:t>
            </a:r>
            <a:r>
              <a:rPr lang="en-GB" sz="2200" dirty="0" smtClean="0"/>
              <a:t>actions within national business and political contexts. </a:t>
            </a:r>
          </a:p>
          <a:p>
            <a:pPr>
              <a:lnSpc>
                <a:spcPct val="80000"/>
              </a:lnSpc>
            </a:pPr>
            <a:r>
              <a:rPr lang="en-GB" sz="2200" dirty="0" smtClean="0"/>
              <a:t>Usually very important, and the </a:t>
            </a:r>
            <a:r>
              <a:rPr lang="en-GB" sz="2200" b="1" dirty="0" smtClean="0"/>
              <a:t>status of partners </a:t>
            </a:r>
            <a:r>
              <a:rPr lang="en-GB" sz="2200" dirty="0" smtClean="0"/>
              <a:t>locally has to be considered carefully. Access to land, water, permits often critical.</a:t>
            </a:r>
          </a:p>
          <a:p>
            <a:pPr>
              <a:lnSpc>
                <a:spcPct val="80000"/>
              </a:lnSpc>
            </a:pPr>
            <a:r>
              <a:rPr lang="en-GB" sz="2200" dirty="0" smtClean="0"/>
              <a:t>In some cases, links with </a:t>
            </a:r>
            <a:r>
              <a:rPr lang="en-GB" sz="2200" b="1" dirty="0" smtClean="0"/>
              <a:t>emerging community development </a:t>
            </a:r>
            <a:r>
              <a:rPr lang="en-GB" sz="2200" dirty="0" smtClean="0"/>
              <a:t>and </a:t>
            </a:r>
            <a:r>
              <a:rPr lang="en-GB" sz="2200" b="1" dirty="0" smtClean="0"/>
              <a:t>resource management entities </a:t>
            </a:r>
            <a:r>
              <a:rPr lang="en-GB" sz="2200" dirty="0" smtClean="0"/>
              <a:t>are potentially valuable and business/NGO and other partnerships would be effective.</a:t>
            </a:r>
          </a:p>
          <a:p>
            <a:pPr>
              <a:lnSpc>
                <a:spcPct val="80000"/>
              </a:lnSpc>
            </a:pPr>
            <a:r>
              <a:rPr lang="en-GB" sz="2200" b="1" dirty="0" smtClean="0"/>
              <a:t>Innovative approaches </a:t>
            </a:r>
            <a:r>
              <a:rPr lang="en-GB" sz="2200" dirty="0" smtClean="0"/>
              <a:t>could be appropriate to initiate and develop these types of partnership, </a:t>
            </a:r>
            <a:r>
              <a:rPr lang="en-GB" sz="2200" dirty="0" err="1" smtClean="0"/>
              <a:t>eg</a:t>
            </a:r>
            <a:r>
              <a:rPr lang="en-GB" sz="2200" dirty="0" smtClean="0"/>
              <a:t> linking CSR with commercially viable outcomes.</a:t>
            </a:r>
          </a:p>
          <a:p>
            <a:pPr>
              <a:lnSpc>
                <a:spcPct val="80000"/>
              </a:lnSpc>
            </a:pPr>
            <a:r>
              <a:rPr lang="en-GB" sz="2200" b="1" dirty="0" smtClean="0"/>
              <a:t>Mechanisms for establishing partnerships </a:t>
            </a:r>
            <a:r>
              <a:rPr lang="en-GB" sz="2200" dirty="0" smtClean="0"/>
              <a:t>are usually straight-forward and often encouraged by national governments/ investment agencies.</a:t>
            </a: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Perspectives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7" name="Rectangle 3"/>
          <p:cNvSpPr>
            <a:spLocks noGrp="1"/>
          </p:cNvSpPr>
          <p:nvPr>
            <p:ph type="body" idx="1"/>
          </p:nvPr>
        </p:nvSpPr>
        <p:spPr>
          <a:xfrm>
            <a:off x="428625" y="1428750"/>
            <a:ext cx="8229600" cy="5230813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GB" sz="2400" b="1" i="1" dirty="0" smtClean="0">
                <a:solidFill>
                  <a:schemeClr val="accent2">
                    <a:lumMod val="50000"/>
                  </a:schemeClr>
                </a:solidFill>
              </a:rPr>
              <a:t>Tanzania</a:t>
            </a:r>
            <a:r>
              <a:rPr lang="en-GB" sz="2200" b="1" dirty="0" smtClean="0"/>
              <a:t> – </a:t>
            </a:r>
            <a:r>
              <a:rPr lang="en-GB" sz="2200" dirty="0" smtClean="0"/>
              <a:t>good </a:t>
            </a:r>
            <a:r>
              <a:rPr lang="en-GB" sz="2200" b="1" dirty="0" smtClean="0"/>
              <a:t>coastal resources </a:t>
            </a:r>
            <a:r>
              <a:rPr lang="en-GB" sz="2200" dirty="0" smtClean="0"/>
              <a:t>but long lead-in period required and </a:t>
            </a:r>
            <a:r>
              <a:rPr lang="en-GB" sz="2200" b="1" dirty="0" smtClean="0"/>
              <a:t>environmental sensitivity is critical</a:t>
            </a:r>
            <a:r>
              <a:rPr lang="en-GB" sz="2200" dirty="0" smtClean="0"/>
              <a:t>; inland has less potential. Infrastructure improving; markets need to develop; smaller-scale community initiatives important. Zanzibar has similar features. Joint  marine resources strategy may improve value addition options. </a:t>
            </a:r>
          </a:p>
          <a:p>
            <a:pPr>
              <a:lnSpc>
                <a:spcPct val="80000"/>
              </a:lnSpc>
              <a:defRPr/>
            </a:pPr>
            <a:r>
              <a:rPr lang="en-GB" sz="2400" b="1" i="1" dirty="0" smtClean="0">
                <a:solidFill>
                  <a:schemeClr val="accent2">
                    <a:lumMod val="50000"/>
                  </a:schemeClr>
                </a:solidFill>
              </a:rPr>
              <a:t>Mozambique</a:t>
            </a:r>
            <a:r>
              <a:rPr lang="en-GB" sz="2200" b="1" dirty="0" smtClean="0"/>
              <a:t> </a:t>
            </a:r>
            <a:r>
              <a:rPr lang="en-GB" sz="2200" dirty="0" smtClean="0"/>
              <a:t>– very </a:t>
            </a:r>
            <a:r>
              <a:rPr lang="en-GB" sz="2200" b="1" dirty="0" smtClean="0"/>
              <a:t>good coastal and inland natural resources</a:t>
            </a:r>
            <a:r>
              <a:rPr lang="en-GB" sz="2200" dirty="0" smtClean="0"/>
              <a:t>, but </a:t>
            </a:r>
            <a:r>
              <a:rPr lang="en-GB" sz="2200" b="1" dirty="0" smtClean="0"/>
              <a:t>management</a:t>
            </a:r>
            <a:r>
              <a:rPr lang="en-GB" sz="2200" dirty="0" smtClean="0"/>
              <a:t> issues unlikely to be quickly resolved; improving market access but needs build-up and strong local or regional linkages; community developments also important;</a:t>
            </a:r>
          </a:p>
          <a:p>
            <a:pPr>
              <a:lnSpc>
                <a:spcPct val="80000"/>
              </a:lnSpc>
              <a:defRPr/>
            </a:pPr>
            <a:r>
              <a:rPr lang="en-GB" sz="2400" b="1" i="1" dirty="0" smtClean="0">
                <a:solidFill>
                  <a:schemeClr val="accent2">
                    <a:lumMod val="50000"/>
                  </a:schemeClr>
                </a:solidFill>
              </a:rPr>
              <a:t>Ghana</a:t>
            </a:r>
            <a:r>
              <a:rPr lang="en-GB" sz="2200" dirty="0" smtClean="0"/>
              <a:t> – good prospects for </a:t>
            </a:r>
            <a:r>
              <a:rPr lang="en-GB" sz="2200" b="1" dirty="0" smtClean="0"/>
              <a:t>aquaculture in L Volta</a:t>
            </a:r>
            <a:r>
              <a:rPr lang="en-GB" sz="2200" dirty="0" smtClean="0"/>
              <a:t>, and for its support and marketing; value addition from coastal resources is possible but constrained by resources – uncertainties on future management.</a:t>
            </a:r>
          </a:p>
          <a:p>
            <a:pPr>
              <a:lnSpc>
                <a:spcPct val="80000"/>
              </a:lnSpc>
              <a:defRPr/>
            </a:pPr>
            <a:r>
              <a:rPr lang="en-GB" sz="2400" b="1" i="1" dirty="0" smtClean="0">
                <a:solidFill>
                  <a:schemeClr val="accent2">
                    <a:lumMod val="50000"/>
                  </a:schemeClr>
                </a:solidFill>
              </a:rPr>
              <a:t>Uganda</a:t>
            </a:r>
            <a:r>
              <a:rPr lang="en-GB" sz="2200" dirty="0" smtClean="0"/>
              <a:t> – good prospects </a:t>
            </a:r>
            <a:r>
              <a:rPr lang="en-GB" sz="2200" b="1" dirty="0" smtClean="0"/>
              <a:t>for aquaculture in L Victoria </a:t>
            </a:r>
            <a:r>
              <a:rPr lang="en-GB" sz="2200" dirty="0" smtClean="0"/>
              <a:t>and others; good processing and other infrastructure; useful partners; but further </a:t>
            </a:r>
            <a:r>
              <a:rPr lang="en-GB" sz="2200" b="1" dirty="0" smtClean="0"/>
              <a:t>seed and feed </a:t>
            </a:r>
            <a:r>
              <a:rPr lang="en-GB" sz="2200" dirty="0" smtClean="0"/>
              <a:t>development needed for full commercial scale output.</a:t>
            </a:r>
            <a:endParaRPr lang="en-US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3214688" y="5214938"/>
            <a:ext cx="5786437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100" u="sng">
                <a:hlinkClick r:id="rId4"/>
              </a:rPr>
              <a:t>http://norad.no/en/Tools+and+publications/Publications/Publication+page?key=125664</a:t>
            </a:r>
            <a:endParaRPr lang="en-GB" sz="1100"/>
          </a:p>
          <a:p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9144000" cy="6858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7602"/>
                <a:gridCol w="3524307"/>
                <a:gridCol w="4302091"/>
              </a:tblGrid>
              <a:tr h="1969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 dirty="0">
                          <a:latin typeface="Calibri"/>
                          <a:ea typeface="Times New Roman"/>
                          <a:cs typeface="Arial"/>
                        </a:rPr>
                        <a:t>Short term</a:t>
                      </a:r>
                      <a:endParaRPr lang="en-GB" sz="11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100" b="1">
                          <a:latin typeface="Calibri"/>
                          <a:ea typeface="Times New Roman"/>
                          <a:cs typeface="Arial"/>
                        </a:rPr>
                        <a:t>Long term</a:t>
                      </a:r>
                      <a:endParaRPr lang="en-GB" sz="11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3122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Calibri"/>
                          <a:ea typeface="Times New Roman"/>
                          <a:cs typeface="Arial"/>
                        </a:rPr>
                        <a:t>Small investment, typically USD 20-100,000</a:t>
                      </a:r>
                      <a:endParaRPr lang="en-GB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Ghana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Specialist fish feeds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Community support services for aquaculture</a:t>
                      </a:r>
                    </a:p>
                    <a:p>
                      <a:pPr marL="45720" indent="-114300">
                        <a:spcAft>
                          <a:spcPts val="0"/>
                        </a:spcAf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 Mozambique 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228600" indent="-228600">
                        <a:spcAft>
                          <a:spcPts val="0"/>
                        </a:spcAft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Coastal/artisanal added value</a:t>
                      </a:r>
                    </a:p>
                    <a:p>
                      <a:pPr marL="45720" indent="-114300">
                        <a:spcAft>
                          <a:spcPts val="0"/>
                        </a:spcAf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 Tanzania 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Coastal/artisanal added value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Shrimp/marine species hatchery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Uganda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Specialist Nile Perch/other </a:t>
                      </a:r>
                      <a:r>
                        <a:rPr lang="en-GB" sz="1200" dirty="0" smtClean="0">
                          <a:latin typeface="Calibri"/>
                          <a:ea typeface="Times New Roman"/>
                          <a:cs typeface="Arial"/>
                        </a:rPr>
                        <a:t>by-products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Specialist fish feeds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Community support services for aquaculture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Aquaculture equipment and technical services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">
                        <a:spcAft>
                          <a:spcPts val="0"/>
                        </a:spcAft>
                      </a:pP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45720">
                        <a:spcAft>
                          <a:spcPts val="0"/>
                        </a:spcAf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Ghana 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Artisanal added value development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Specialist hatchery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Commercial support services for cage aquaculture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Mozambique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228600" indent="-22860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28600" algn="l"/>
                          <a:tab pos="51181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Fish feed development</a:t>
                      </a:r>
                    </a:p>
                    <a:p>
                      <a:pPr marL="228600" indent="-22860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28600" algn="l"/>
                          <a:tab pos="51181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Tilapia and other species hatchery</a:t>
                      </a:r>
                    </a:p>
                    <a:p>
                      <a:pPr marL="228600" indent="-22860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28600" algn="l"/>
                          <a:tab pos="51181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Diversification into aquaculture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Tanzania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51181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Fish feed development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51181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Tilapia and other species hatchery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51181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Cage farming</a:t>
                      </a:r>
                    </a:p>
                    <a:p>
                      <a:pPr marL="54610">
                        <a:spcAft>
                          <a:spcPts val="0"/>
                        </a:spcAft>
                        <a:tabLst>
                          <a:tab pos="511810" algn="l"/>
                        </a:tabLs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Uganda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51181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Commercial support services for cage aquaculture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51181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Specialist hatchery </a:t>
                      </a:r>
                    </a:p>
                  </a:txBody>
                  <a:tcPr marL="68580" marR="68580" marT="0" marB="0"/>
                </a:tc>
              </a:tr>
              <a:tr h="33487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latin typeface="Calibri"/>
                          <a:ea typeface="Times New Roman"/>
                          <a:cs typeface="Arial"/>
                        </a:rPr>
                        <a:t>Large investment, typically USD 500,000 plus. </a:t>
                      </a:r>
                      <a:endParaRPr lang="en-GB" sz="12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Ghana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Crystal Lake tilapia cage farm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New cage farm development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Fish feed development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Tilapia hatchery development</a:t>
                      </a:r>
                    </a:p>
                    <a:p>
                      <a:pPr marL="45720">
                        <a:spcAft>
                          <a:spcPts val="0"/>
                        </a:spcAf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Mozambique 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n/a</a:t>
                      </a:r>
                    </a:p>
                    <a:p>
                      <a:pPr marL="45720">
                        <a:spcAft>
                          <a:spcPts val="0"/>
                        </a:spcAf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Tanzania 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228600" indent="-22860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n/a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Uganda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Specialist fishery </a:t>
                      </a:r>
                      <a:r>
                        <a:rPr lang="en-GB" sz="1200" dirty="0" smtClean="0">
                          <a:latin typeface="Calibri"/>
                          <a:ea typeface="Times New Roman"/>
                          <a:cs typeface="Arial"/>
                        </a:rPr>
                        <a:t>by-products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Fish  feed development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Tilapia hatchery development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Source of the Nile tilapia cage farm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New cage farm development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Ghana 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Aquaculture added value development</a:t>
                      </a:r>
                    </a:p>
                    <a:p>
                      <a:pPr marL="45720">
                        <a:spcAft>
                          <a:spcPts val="0"/>
                        </a:spcAf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Mozambique 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Fish feed development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Tilapia and other species hatchery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Wingdings"/>
                        <a:buChar char="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Shrimp/integrated aquaculture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Tanzania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228600" indent="-22860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Fish feed development</a:t>
                      </a:r>
                    </a:p>
                    <a:p>
                      <a:pPr marL="228600" indent="-22860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2860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Tilapia and other species hatchery</a:t>
                      </a:r>
                    </a:p>
                    <a:p>
                      <a:pPr marL="228600" indent="-22860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28600" algn="l"/>
                          <a:tab pos="51181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Cage farming</a:t>
                      </a:r>
                    </a:p>
                    <a:p>
                      <a:pPr marL="228600" indent="-22860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28600" algn="l"/>
                          <a:tab pos="51181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Shrimp/integrated aquaculture</a:t>
                      </a:r>
                    </a:p>
                    <a:p>
                      <a:pPr marL="54610">
                        <a:spcAft>
                          <a:spcPts val="0"/>
                        </a:spcAft>
                        <a:tabLst>
                          <a:tab pos="511810" algn="l"/>
                        </a:tabLs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Uganda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228600" indent="-22860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28600" algn="l"/>
                          <a:tab pos="51181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Aquaculture added value development</a:t>
                      </a:r>
                    </a:p>
                    <a:p>
                      <a:pPr marL="54610">
                        <a:spcAft>
                          <a:spcPts val="0"/>
                        </a:spcAft>
                        <a:tabLst>
                          <a:tab pos="511810" algn="l"/>
                        </a:tabLst>
                      </a:pPr>
                      <a:r>
                        <a:rPr lang="en-GB" sz="1200" i="1" dirty="0">
                          <a:latin typeface="Calibri"/>
                          <a:ea typeface="Times New Roman"/>
                          <a:cs typeface="Arial"/>
                        </a:rPr>
                        <a:t>Regional</a:t>
                      </a:r>
                      <a:endParaRPr lang="en-GB" sz="1200" dirty="0">
                        <a:latin typeface="Calibri"/>
                        <a:ea typeface="Times New Roman"/>
                        <a:cs typeface="Arial"/>
                      </a:endParaRPr>
                    </a:p>
                    <a:p>
                      <a:pPr marL="228600" indent="-22860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28600" algn="l"/>
                          <a:tab pos="51181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Tilapia cage culture, integrated with hatchery, feeds</a:t>
                      </a:r>
                    </a:p>
                    <a:p>
                      <a:pPr marL="228600" indent="-228600">
                        <a:spcAft>
                          <a:spcPts val="0"/>
                        </a:spcAft>
                        <a:buFont typeface="Arial" pitchFamily="34" charset="0"/>
                        <a:buChar char="•"/>
                        <a:tabLst>
                          <a:tab pos="228600" algn="l"/>
                          <a:tab pos="511810" algn="l"/>
                          <a:tab pos="685800" algn="l"/>
                        </a:tabLst>
                      </a:pPr>
                      <a:r>
                        <a:rPr lang="en-GB" sz="1200" dirty="0">
                          <a:latin typeface="Calibri"/>
                          <a:ea typeface="Times New Roman"/>
                          <a:cs typeface="Arial"/>
                        </a:rPr>
                        <a:t>Equipment, business and technical services 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/>
          </p:cNvSpPr>
          <p:nvPr>
            <p:ph type="title"/>
          </p:nvPr>
        </p:nvSpPr>
        <p:spPr>
          <a:xfrm>
            <a:off x="428625" y="1428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Approach</a:t>
            </a:r>
            <a:endParaRPr lang="en-US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411" name="Rectangle 3"/>
          <p:cNvSpPr>
            <a:spLocks noGrp="1"/>
          </p:cNvSpPr>
          <p:nvPr>
            <p:ph type="body" idx="1"/>
          </p:nvPr>
        </p:nvSpPr>
        <p:spPr>
          <a:xfrm>
            <a:off x="500063" y="1500188"/>
            <a:ext cx="8229600" cy="5183187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000" b="1" dirty="0" smtClean="0"/>
              <a:t>Opportunities for an international scale</a:t>
            </a:r>
            <a:r>
              <a:rPr lang="en-GB" sz="2000" dirty="0" smtClean="0"/>
              <a:t>, regionally based, globally-competitive commercial development? E.g. serving major world markets with strong array of products…</a:t>
            </a:r>
          </a:p>
          <a:p>
            <a:pPr>
              <a:lnSpc>
                <a:spcPct val="80000"/>
              </a:lnSpc>
            </a:pPr>
            <a:r>
              <a:rPr lang="en-GB" sz="2000" b="1" dirty="0" smtClean="0"/>
              <a:t>Needs significant production base, good management potential and significant value addition, with strong links to key retail/food service markets, securing major competitive position</a:t>
            </a:r>
          </a:p>
          <a:p>
            <a:pPr>
              <a:lnSpc>
                <a:spcPct val="80000"/>
              </a:lnSpc>
            </a:pPr>
            <a:r>
              <a:rPr lang="en-GB" sz="2000" dirty="0" smtClean="0"/>
              <a:t>Could operate </a:t>
            </a:r>
            <a:r>
              <a:rPr lang="en-GB" sz="2000" b="1" dirty="0" smtClean="0"/>
              <a:t>across capture fisheries, aquaculture and more widely in supply and value chain</a:t>
            </a:r>
            <a:r>
              <a:rPr lang="en-GB" sz="2000" dirty="0" smtClean="0"/>
              <a:t>… may need a ‘cash cow’ to generate core revenues and fund areas of future profitability</a:t>
            </a:r>
          </a:p>
          <a:p>
            <a:pPr>
              <a:lnSpc>
                <a:spcPct val="80000"/>
              </a:lnSpc>
            </a:pPr>
            <a:r>
              <a:rPr lang="en-GB" sz="2000" b="1" dirty="0" smtClean="0"/>
              <a:t>Not too many immediate prospects </a:t>
            </a:r>
            <a:r>
              <a:rPr lang="en-GB" sz="2000" dirty="0" smtClean="0"/>
              <a:t>… some fishing companies had attempted, but either regional and politically constrained and/or capital-limited, or international, but mainly based on sourcing raw material;</a:t>
            </a:r>
          </a:p>
          <a:p>
            <a:pPr>
              <a:lnSpc>
                <a:spcPct val="80000"/>
              </a:lnSpc>
            </a:pPr>
            <a:r>
              <a:rPr lang="en-GB" sz="2000" b="1" dirty="0" smtClean="0"/>
              <a:t>Possible option for aquaculture </a:t>
            </a:r>
            <a:r>
              <a:rPr lang="en-GB" sz="2000" dirty="0" smtClean="0"/>
              <a:t>– e.g. based on large African lakes, together with infrastructure and market development – e.g. production 20-50,000t at FSV of $30-80 million in first instance</a:t>
            </a:r>
          </a:p>
          <a:p>
            <a:pPr>
              <a:lnSpc>
                <a:spcPct val="80000"/>
              </a:lnSpc>
            </a:pPr>
            <a:r>
              <a:rPr lang="en-GB" sz="2000" b="1" dirty="0" smtClean="0"/>
              <a:t>Ghana and Uganda potentially strong resource bases for thi</a:t>
            </a:r>
            <a:r>
              <a:rPr lang="en-GB" sz="2000" dirty="0" smtClean="0"/>
              <a:t>s … also Zimbabwe, S Africa, others – can also link with emerging value addition in coastal fisheries to secure a wider product base  </a:t>
            </a:r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about the financial crisis – will it stop investments?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1857364"/>
            <a:ext cx="6000750" cy="3286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857250" y="5429250"/>
            <a:ext cx="7500938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 i="1" dirty="0"/>
              <a:t>We believe in normalisation.  Good return on investment among internationally focused Norwegian companies have contributed to improved cash flow.  The credit </a:t>
            </a:r>
            <a:r>
              <a:rPr lang="en-GB" b="1" i="1" dirty="0" smtClean="0"/>
              <a:t>market </a:t>
            </a:r>
            <a:r>
              <a:rPr lang="en-GB" b="1" i="1" dirty="0"/>
              <a:t>has stared working again.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38" y="-285768"/>
            <a:ext cx="3757612" cy="1143000"/>
          </a:xfrm>
        </p:spPr>
        <p:txBody>
          <a:bodyPr/>
          <a:lstStyle/>
          <a:p>
            <a:pPr>
              <a:defRPr/>
            </a:pPr>
            <a:r>
              <a:rPr lang="en-GB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</a:t>
            </a:r>
            <a:endParaRPr lang="en-GB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42" name="Picture 2" descr="Z:\Work\Projects\Projects - Active\2009-84-CS-PAF Communications and Promotions\Promotions work from Pre-PAF contract\PAF leaflet FINAL lowres_Page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3" y="1643063"/>
            <a:ext cx="3552825" cy="5000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43" name="Picture 3" descr="Z:\Work\Projects\Projects - Active\2009-84-CS-PAF Communications and Promotions\PAF website front p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00" y="1643063"/>
            <a:ext cx="4776788" cy="50006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64" y="714380"/>
            <a:ext cx="9149164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4000"/>
            <a:lum/>
          </a:blip>
          <a:srcRect/>
          <a:stretch>
            <a:fillRect l="-35000" t="-13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1500198" y="2071678"/>
            <a:ext cx="7572396" cy="1285884"/>
          </a:xfrm>
        </p:spPr>
        <p:txBody>
          <a:bodyPr/>
          <a:lstStyle/>
          <a:p>
            <a:pPr marL="0" indent="0" algn="r">
              <a:buFont typeface="Arial" charset="0"/>
              <a:buNone/>
            </a:pPr>
            <a:r>
              <a:rPr lang="en-GB" sz="1800" b="1" dirty="0" smtClean="0">
                <a:latin typeface="Book Antiqua" pitchFamily="18" charset="0"/>
                <a:ea typeface="MS Mincho" pitchFamily="49" charset="-128"/>
              </a:rPr>
              <a:t>Investment in Africa has often been a matter of </a:t>
            </a:r>
            <a:br>
              <a:rPr lang="en-GB" sz="1800" b="1" dirty="0" smtClean="0">
                <a:latin typeface="Book Antiqua" pitchFamily="18" charset="0"/>
                <a:ea typeface="MS Mincho" pitchFamily="49" charset="-128"/>
              </a:rPr>
            </a:br>
            <a:r>
              <a:rPr lang="en-GB" sz="1800" b="1" dirty="0" smtClean="0">
                <a:latin typeface="Book Antiqua" pitchFamily="18" charset="0"/>
                <a:ea typeface="MS Mincho" pitchFamily="49" charset="-128"/>
              </a:rPr>
              <a:t>risk and adventure, great hopes, and uncertain paths </a:t>
            </a:r>
            <a:br>
              <a:rPr lang="en-GB" sz="1800" b="1" dirty="0" smtClean="0">
                <a:latin typeface="Book Antiqua" pitchFamily="18" charset="0"/>
                <a:ea typeface="MS Mincho" pitchFamily="49" charset="-128"/>
              </a:rPr>
            </a:br>
            <a:r>
              <a:rPr lang="en-GB" sz="1800" b="1" dirty="0" smtClean="0">
                <a:latin typeface="Book Antiqua" pitchFamily="18" charset="0"/>
                <a:ea typeface="MS Mincho" pitchFamily="49" charset="-128"/>
              </a:rPr>
              <a:t>either to losses or occasionally great gains; </a:t>
            </a:r>
            <a:br>
              <a:rPr lang="en-GB" sz="1800" b="1" dirty="0" smtClean="0">
                <a:latin typeface="Book Antiqua" pitchFamily="18" charset="0"/>
                <a:ea typeface="MS Mincho" pitchFamily="49" charset="-128"/>
              </a:rPr>
            </a:br>
            <a:r>
              <a:rPr lang="en-GB" sz="1800" b="1" dirty="0" smtClean="0">
                <a:latin typeface="Book Antiqua" pitchFamily="18" charset="0"/>
                <a:ea typeface="MS Mincho" pitchFamily="49" charset="-128"/>
              </a:rPr>
              <a:t>investment in the fishery sector has been somewhat similar.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63" y="428625"/>
            <a:ext cx="8229600" cy="4397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African fisheries and aquaculture sector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500063" y="1500188"/>
            <a:ext cx="8229600" cy="5143500"/>
          </a:xfrm>
        </p:spPr>
        <p:txBody>
          <a:bodyPr/>
          <a:lstStyle/>
          <a:p>
            <a:pPr eaLnBrk="1" hangingPunct="1"/>
            <a:r>
              <a:rPr lang="en-GB" sz="1900" b="1" dirty="0" smtClean="0"/>
              <a:t>Fishery resources are of great social and economic value to Africa - but are by many considered to be largely unrecognised and not utilised to their full potential.</a:t>
            </a:r>
          </a:p>
          <a:p>
            <a:pPr eaLnBrk="1" hangingPunct="1"/>
            <a:r>
              <a:rPr lang="en-GB" sz="1900" b="1" dirty="0" smtClean="0"/>
              <a:t>About 200 million people – 30 % of the continents population- eat fish as their main source of animal protein.</a:t>
            </a:r>
          </a:p>
          <a:p>
            <a:pPr eaLnBrk="1" hangingPunct="1"/>
            <a:r>
              <a:rPr lang="en-GB" sz="1900" b="1" dirty="0" smtClean="0"/>
              <a:t>High value fish exports have rapidly increased.  In 2006 African exports amounted to USD 4.0 billion.  Fisheries is the leading agriculture export commodity for Africa, above  coffee, sugar and bananas</a:t>
            </a:r>
          </a:p>
          <a:p>
            <a:pPr eaLnBrk="1" hangingPunct="1"/>
            <a:r>
              <a:rPr lang="en-GB" sz="1900" b="1" dirty="0" smtClean="0"/>
              <a:t>Aquaculture is today more or less equal to capture fisheries in terms of fishery production world wide.  But... in Sub-Saharan Africa aquaculture only supplies 3 % of fish production.  </a:t>
            </a:r>
          </a:p>
          <a:p>
            <a:pPr eaLnBrk="1" hangingPunct="1"/>
            <a:r>
              <a:rPr lang="en-GB" sz="1900" b="1" dirty="0" smtClean="0"/>
              <a:t>Only to meet local demand, aquaculture in Africa has to increase by 270%. There is also potential for export oriented aquaculture production.</a:t>
            </a:r>
          </a:p>
          <a:p>
            <a:pPr eaLnBrk="1" hangingPunct="1"/>
            <a:r>
              <a:rPr lang="en-GB" sz="1900" b="1" dirty="0" smtClean="0"/>
              <a:t>Aquaculture is very much at it beginning in Africa, despite its large potential.  Possible explanations may be a complicated business and investment environment.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GB" sz="28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character of Norway’s international engagement 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928670"/>
            <a:ext cx="8229600" cy="5643602"/>
          </a:xfrm>
        </p:spPr>
        <p:txBody>
          <a:bodyPr/>
          <a:lstStyle/>
          <a:p>
            <a:pPr lvl="0"/>
            <a:r>
              <a:rPr lang="en-GB" sz="1800" dirty="0" smtClean="0"/>
              <a:t>There have been long established </a:t>
            </a:r>
            <a:r>
              <a:rPr lang="en-GB" sz="1800" b="1" dirty="0" smtClean="0"/>
              <a:t>catching and trading connections</a:t>
            </a:r>
            <a:r>
              <a:rPr lang="en-GB" sz="1800" dirty="0" smtClean="0"/>
              <a:t>.</a:t>
            </a:r>
          </a:p>
          <a:p>
            <a:r>
              <a:rPr lang="en-GB" sz="1800" dirty="0" smtClean="0"/>
              <a:t> The success of the </a:t>
            </a:r>
            <a:r>
              <a:rPr lang="en-GB" sz="1800" b="1" dirty="0" smtClean="0"/>
              <a:t>salmon aquaculture industry</a:t>
            </a:r>
            <a:r>
              <a:rPr lang="en-GB" sz="1800" dirty="0" smtClean="0"/>
              <a:t> has given a particular incentive to this.</a:t>
            </a:r>
          </a:p>
          <a:p>
            <a:r>
              <a:rPr lang="en-GB" sz="1800" b="1" dirty="0" smtClean="0"/>
              <a:t>Technical innovation, expansion of output and market development = </a:t>
            </a:r>
            <a:r>
              <a:rPr lang="en-GB" sz="1800" dirty="0" smtClean="0"/>
              <a:t>key features of Norway’s international presence in the fisheries and aquaculture sector.  </a:t>
            </a:r>
          </a:p>
          <a:p>
            <a:r>
              <a:rPr lang="en-GB" sz="1800" dirty="0" smtClean="0"/>
              <a:t> </a:t>
            </a:r>
            <a:r>
              <a:rPr lang="en-GB" sz="1800" b="1" dirty="0" smtClean="0"/>
              <a:t>Investment confidence in the sector</a:t>
            </a:r>
            <a:r>
              <a:rPr lang="en-GB" sz="1800" dirty="0" smtClean="0"/>
              <a:t> has tended to be cyclic, possibly due to Norwegian stock market expectations being driven by more localised perceptions.</a:t>
            </a:r>
          </a:p>
          <a:p>
            <a:pPr lvl="0"/>
            <a:r>
              <a:rPr lang="en-GB" sz="1800" dirty="0" smtClean="0"/>
              <a:t>An increasingly large part of the </a:t>
            </a:r>
            <a:r>
              <a:rPr lang="en-GB" sz="1800" b="1" dirty="0" smtClean="0"/>
              <a:t>Norwegian value chain in aquaculture</a:t>
            </a:r>
            <a:r>
              <a:rPr lang="en-GB" sz="1800" dirty="0" smtClean="0"/>
              <a:t> has been internationally focused. </a:t>
            </a:r>
          </a:p>
          <a:p>
            <a:r>
              <a:rPr lang="en-GB" sz="1800" dirty="0" smtClean="0"/>
              <a:t>The move for </a:t>
            </a:r>
            <a:r>
              <a:rPr lang="en-GB" sz="1800" b="1" dirty="0" smtClean="0"/>
              <a:t>Corporate Social Responsibility</a:t>
            </a:r>
            <a:r>
              <a:rPr lang="en-GB" sz="1800" dirty="0" smtClean="0"/>
              <a:t> is becoming increasingly important.</a:t>
            </a:r>
          </a:p>
          <a:p>
            <a:r>
              <a:rPr lang="en-GB" sz="1800" dirty="0" smtClean="0"/>
              <a:t>Norway also has an active and well regarded </a:t>
            </a:r>
            <a:r>
              <a:rPr lang="en-GB" sz="1800" b="1" dirty="0" smtClean="0"/>
              <a:t>R&amp;D capacity -</a:t>
            </a:r>
            <a:r>
              <a:rPr lang="en-GB" sz="1800" dirty="0" smtClean="0"/>
              <a:t> has already shown strong interest and good impact in various linkages with developing country issues.</a:t>
            </a:r>
          </a:p>
          <a:p>
            <a:r>
              <a:rPr lang="en-GB" sz="1800" dirty="0" smtClean="0"/>
              <a:t>The fishing and aquaculture industries are considered “high” risk by several </a:t>
            </a:r>
            <a:r>
              <a:rPr lang="en-GB" sz="1800" b="1" dirty="0" smtClean="0"/>
              <a:t>Norwegian and Scandinavian banks</a:t>
            </a:r>
            <a:r>
              <a:rPr lang="en-GB" sz="1800" dirty="0" smtClean="0"/>
              <a:t>.  </a:t>
            </a:r>
          </a:p>
          <a:p>
            <a:r>
              <a:rPr lang="en-GB" sz="1800" b="1" dirty="0" err="1" smtClean="0"/>
              <a:t>Norfund</a:t>
            </a:r>
            <a:r>
              <a:rPr lang="en-GB" sz="1800" b="1" dirty="0" smtClean="0"/>
              <a:t> has several investments in aquaculture</a:t>
            </a:r>
            <a:r>
              <a:rPr lang="en-GB" sz="1800" dirty="0" smtClean="0"/>
              <a:t> in developing countries.  However, due to poor results, they are now more restrictive towards re-entering the sector.</a:t>
            </a:r>
          </a:p>
          <a:p>
            <a:endParaRPr lang="en-GB" sz="1500" dirty="0" smtClean="0"/>
          </a:p>
          <a:p>
            <a:endParaRPr lang="en-GB" sz="15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164" y="714380"/>
            <a:ext cx="9149164" cy="5572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n-GB" sz="28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is Norway investing – Africa?</a:t>
            </a: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71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Initial screening of investment potential in Africa.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1214438"/>
            <a:ext cx="7472363" cy="3857625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n-GB" sz="2100" b="1" dirty="0" smtClean="0"/>
              <a:t>In order to identify countries with best resource base, investment and trade environment, the study ranks African countries related to :</a:t>
            </a:r>
            <a:r>
              <a:rPr lang="en-GB" sz="2000" dirty="0" smtClean="0"/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sz="1800" b="1" dirty="0" smtClean="0"/>
              <a:t>Natural and biological environment of fisheries (FAO statistics combined with own assessment)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sz="1800" b="1" dirty="0" smtClean="0"/>
              <a:t>Environment for aquaculture (FAO Statistics and own assessment)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sz="1800" b="1" dirty="0" smtClean="0"/>
              <a:t>Environment for business development and foreign investment (Doing Business Reports)  </a:t>
            </a:r>
          </a:p>
          <a:p>
            <a:pPr lvl="2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sz="1400" b="1" dirty="0" smtClean="0"/>
              <a:t>We have weighted the ranking, giving more importance to factors perceived to be important to Norwegian Investors (trading across boarders, registering property) 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sz="1800" b="1" dirty="0" smtClean="0"/>
              <a:t>Political risk and stability, including governance (OECD, </a:t>
            </a:r>
            <a:r>
              <a:rPr lang="en-GB" sz="1600" b="1" dirty="0" smtClean="0"/>
              <a:t>The Belgian Export Credit Agency)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GB" sz="1800" b="1" dirty="0" smtClean="0"/>
              <a:t>Governments’ intentions and encouragement in relation to regional and  international trade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GB" sz="1600" dirty="0" smtClean="0"/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GB" sz="2000" dirty="0" smtClean="0"/>
          </a:p>
        </p:txBody>
      </p:sp>
      <p:pic>
        <p:nvPicPr>
          <p:cNvPr id="4100" name="Picture 4" descr="Y:\Work\Fisheries photos\Malawi\2006-07-10-13h40m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714884"/>
            <a:ext cx="2664150" cy="199771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2000" r="-20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GB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Fishery Export (USD) </a:t>
            </a:r>
            <a:endParaRPr lang="en-GB" sz="3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5" name="Rectangle 1"/>
          <p:cNvSpPr>
            <a:spLocks noChangeArrowheads="1"/>
          </p:cNvSpPr>
          <p:nvPr/>
        </p:nvSpPr>
        <p:spPr bwMode="auto">
          <a:xfrm>
            <a:off x="714348" y="3929066"/>
            <a:ext cx="2357437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GB" sz="1000" b="1" i="1" dirty="0">
                <a:latin typeface="Calibri" pitchFamily="34" charset="0"/>
                <a:ea typeface="Times New Roman" pitchFamily="18" charset="0"/>
                <a:cs typeface="Arial" charset="0"/>
              </a:rPr>
              <a:t>Source: FAO </a:t>
            </a:r>
            <a:r>
              <a:rPr lang="en-GB" sz="1000" b="1" i="1" dirty="0" smtClean="0">
                <a:latin typeface="Calibri" pitchFamily="34" charset="0"/>
                <a:ea typeface="Times New Roman" pitchFamily="18" charset="0"/>
                <a:cs typeface="Arial" charset="0"/>
              </a:rPr>
              <a:t>2009</a:t>
            </a:r>
            <a:endParaRPr lang="en-GB" sz="2000" b="1" dirty="0">
              <a:ea typeface="Times New Roman" pitchFamily="18" charset="0"/>
              <a:cs typeface="Arial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14348" y="1000108"/>
          <a:ext cx="7734911" cy="2788440"/>
        </p:xfrm>
        <a:graphic>
          <a:graphicData uri="http://schemas.openxmlformats.org/drawingml/2006/table">
            <a:tbl>
              <a:tblPr/>
              <a:tblGrid>
                <a:gridCol w="1435952"/>
                <a:gridCol w="1281609"/>
                <a:gridCol w="1281609"/>
                <a:gridCol w="1245247"/>
                <a:gridCol w="1245247"/>
                <a:gridCol w="1245247"/>
              </a:tblGrid>
              <a:tr h="24226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Country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Total production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Capture fisheries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Aquaculture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Fishery imports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Fishery exports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</a:tr>
              <a:tr h="363402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2007 (t)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2007 (t)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2007 (t)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2006 (USD 1,000)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2006 (USD 1,000)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42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Egypt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1,008,008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372,492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635,516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167,741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3,495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Ghana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321,875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320,725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1,150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125,321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51,956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Kenya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136,203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131,963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4,240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8,391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55,798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Mauritius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8,476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7,906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570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214,748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160,250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Mozambique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93,177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92,270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907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31,781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96,698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Namibia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415,570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415,518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52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20,204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458,531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South Africa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682,960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677,171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5,789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152,952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406,069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Tanzania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329,711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329,301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410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1,077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188,782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2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Uganda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551,110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500,000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51,110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374</a:t>
                      </a:r>
                      <a:endParaRPr lang="en-GB" sz="15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146,951</a:t>
                      </a:r>
                      <a:endParaRPr lang="en-GB" sz="15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90851" marR="9085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14338" y="2857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Risk</a:t>
            </a:r>
          </a:p>
        </p:txBody>
      </p:sp>
      <p:pic>
        <p:nvPicPr>
          <p:cNvPr id="12291" name="Picture 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071546"/>
            <a:ext cx="750093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14338" y="142875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GB" sz="24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Ease of doing business – Norwegian fishery adjusted score</a:t>
            </a:r>
          </a:p>
        </p:txBody>
      </p:sp>
      <p:pic>
        <p:nvPicPr>
          <p:cNvPr id="8195" name="Picture 4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857250"/>
            <a:ext cx="82153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1076</TotalTime>
  <Words>2950</Words>
  <Application>Microsoft Office PowerPoint</Application>
  <PresentationFormat>On-screen Show (4:3)</PresentationFormat>
  <Paragraphs>459</Paragraphs>
  <Slides>26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The African fisheries and aquaculture sector</vt:lpstr>
      <vt:lpstr>The character of Norway’s international engagement </vt:lpstr>
      <vt:lpstr>Where is Norway investing – Africa?</vt:lpstr>
      <vt:lpstr>Initial screening of investment potential in Africa. </vt:lpstr>
      <vt:lpstr>Fishery Export (USD) </vt:lpstr>
      <vt:lpstr>Business Risk</vt:lpstr>
      <vt:lpstr>Ease of doing business – Norwegian fishery adjusted score</vt:lpstr>
      <vt:lpstr>Ranking of countries</vt:lpstr>
      <vt:lpstr>Selection of field visit countries</vt:lpstr>
      <vt:lpstr>Opportunities for 5 countries not selected</vt:lpstr>
      <vt:lpstr>Focused Country Reviews</vt:lpstr>
      <vt:lpstr>Type and scale of enterprise options</vt:lpstr>
      <vt:lpstr>The Basic Story</vt:lpstr>
      <vt:lpstr>Aquaculture Options</vt:lpstr>
      <vt:lpstr>Value Addition</vt:lpstr>
      <vt:lpstr>Partnerships</vt:lpstr>
      <vt:lpstr>National Perspectives</vt:lpstr>
      <vt:lpstr>Slide 20</vt:lpstr>
      <vt:lpstr>Regional Approach</vt:lpstr>
      <vt:lpstr>How about the financial crisis – will it stop investments?</vt:lpstr>
      <vt:lpstr>Change</vt:lpstr>
      <vt:lpstr>Slide 24</vt:lpstr>
      <vt:lpstr>Slide 25</vt:lpstr>
      <vt:lpstr>Slide 26</vt:lpstr>
    </vt:vector>
  </TitlesOfParts>
  <Company>Econ Pöyry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Intility AS</dc:creator>
  <cp:lastModifiedBy>Erik Strømsøe</cp:lastModifiedBy>
  <cp:revision>80</cp:revision>
  <dcterms:created xsi:type="dcterms:W3CDTF">2009-08-14T06:43:13Z</dcterms:created>
  <dcterms:modified xsi:type="dcterms:W3CDTF">2009-08-20T13:46:13Z</dcterms:modified>
</cp:coreProperties>
</file>