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handoutMasterIdLst>
    <p:handoutMasterId r:id="rId15"/>
  </p:handoutMasterIdLst>
  <p:sldIdLst>
    <p:sldId id="256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3" r:id="rId14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4199">
          <p15:clr>
            <a:srgbClr val="A4A3A4"/>
          </p15:clr>
        </p15:guide>
        <p15:guide id="6" pos="5511">
          <p15:clr>
            <a:srgbClr val="A4A3A4"/>
          </p15:clr>
        </p15:guide>
        <p15:guide id="7" pos="5647">
          <p15:clr>
            <a:srgbClr val="A4A3A4"/>
          </p15:clr>
        </p15:guide>
        <p15:guide id="8" pos="295">
          <p15:clr>
            <a:srgbClr val="A4A3A4"/>
          </p15:clr>
        </p15:guide>
        <p15:guide id="9" pos="975">
          <p15:clr>
            <a:srgbClr val="A4A3A4"/>
          </p15:clr>
        </p15:guide>
        <p15:guide id="10" orient="horz" pos="36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B36"/>
    <a:srgbClr val="006838"/>
    <a:srgbClr val="FFFFFF"/>
    <a:srgbClr val="78A22F"/>
    <a:srgbClr val="FABA38"/>
    <a:srgbClr val="308D92"/>
    <a:srgbClr val="DABA38"/>
    <a:srgbClr val="AAA738"/>
    <a:srgbClr val="5C6896"/>
    <a:srgbClr val="804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0" autoAdjust="0"/>
    <p:restoredTop sz="99698" autoAdjust="0"/>
  </p:normalViewPr>
  <p:slideViewPr>
    <p:cSldViewPr showGuides="1">
      <p:cViewPr>
        <p:scale>
          <a:sx n="85" d="100"/>
          <a:sy n="85" d="100"/>
        </p:scale>
        <p:origin x="-858" y="-36"/>
      </p:cViewPr>
      <p:guideLst>
        <p:guide orient="horz" pos="1253"/>
        <p:guide orient="horz" pos="3884"/>
        <p:guide orient="horz" pos="4065"/>
        <p:guide orient="horz" pos="845"/>
        <p:guide orient="horz" pos="4199"/>
        <p:guide orient="horz" pos="3623"/>
        <p:guide pos="5511"/>
        <p:guide pos="5647"/>
        <p:guide pos="295"/>
        <p:guide pos="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3390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6A5BE04-1998-48AA-AEAA-ABBC0679E78B}" type="datetimeFigureOut">
              <a:rPr lang="en-GB"/>
              <a:pPr>
                <a:defRPr/>
              </a:pPr>
              <a:t>25/10/2013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83F69BC-3F32-4640-9517-F0373A117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616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645024"/>
            <a:ext cx="5562600" cy="1008112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rgbClr val="FFFFF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139" y="2636912"/>
            <a:ext cx="5562600" cy="914400"/>
          </a:xfrm>
        </p:spPr>
        <p:txBody>
          <a:bodyPr/>
          <a:lstStyle>
            <a:lvl1pPr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dirty="0"/>
              <a:t>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1851" y="6229645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FFFF"/>
                </a:solidFill>
              </a:rPr>
              <a:t>www.sharp-partnership.org</a:t>
            </a:r>
            <a:endParaRPr lang="en-GB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989138"/>
            <a:ext cx="7129463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95536" y="26064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B1BB36"/>
                </a:solidFill>
              </a:rPr>
              <a:t>www.sharp-partnership.org</a:t>
            </a:r>
            <a:endParaRPr lang="en-GB" sz="1400" b="1" dirty="0">
              <a:solidFill>
                <a:srgbClr val="B1BB3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12891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3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313" y="2636912"/>
            <a:ext cx="5562600" cy="914400"/>
          </a:xfrm>
        </p:spPr>
        <p:txBody>
          <a:bodyPr/>
          <a:lstStyle>
            <a:lvl1pPr>
              <a:defRPr sz="3000" b="1">
                <a:solidFill>
                  <a:srgbClr val="006838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dirty="0"/>
              <a:t>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487" y="3645024"/>
            <a:ext cx="5562600" cy="1008112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rgbClr val="00683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71851" y="6229645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6838"/>
                </a:solidFill>
              </a:rPr>
              <a:t>www.sharp-partnership.org</a:t>
            </a:r>
            <a:endParaRPr lang="en-GB" sz="1400" b="1" dirty="0">
              <a:solidFill>
                <a:srgbClr val="006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0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313" y="2636838"/>
            <a:ext cx="5562600" cy="914400"/>
          </a:xfrm>
        </p:spPr>
        <p:txBody>
          <a:bodyPr/>
          <a:lstStyle>
            <a:lvl1pPr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dirty="0"/>
              <a:t>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644950"/>
            <a:ext cx="5562600" cy="1008112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71851" y="6229645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FFFF"/>
                </a:solidFill>
              </a:rPr>
              <a:t>www.sharp-partnership.org</a:t>
            </a:r>
            <a:endParaRPr lang="en-GB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2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129463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973816"/>
            <a:ext cx="7129463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6479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2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129463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973816"/>
            <a:ext cx="7129463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657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129463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973816"/>
            <a:ext cx="7129463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0790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76057" y="1989138"/>
            <a:ext cx="4067944" cy="4889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698477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1" y="1973816"/>
            <a:ext cx="468052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5894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12891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73264"/>
            <a:ext cx="7128917" cy="152723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500438"/>
            <a:ext cx="9144000" cy="33575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6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" y="1844675"/>
            <a:ext cx="9144000" cy="446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068" y="6427146"/>
            <a:ext cx="7344866" cy="5025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0068" y="1271099"/>
            <a:ext cx="712891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63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93413"/>
            <a:ext cx="7129463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301114"/>
            <a:ext cx="712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95536" y="26064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B1BB36"/>
                </a:solidFill>
              </a:rPr>
              <a:t>www.sharp-partnership.org</a:t>
            </a:r>
            <a:endParaRPr lang="en-GB" sz="1400" b="1" dirty="0">
              <a:solidFill>
                <a:srgbClr val="B1BB3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1" r:id="rId2"/>
    <p:sldLayoutId id="2147483722" r:id="rId3"/>
    <p:sldLayoutId id="2147483724" r:id="rId4"/>
    <p:sldLayoutId id="2147483723" r:id="rId5"/>
    <p:sldLayoutId id="2147483715" r:id="rId6"/>
    <p:sldLayoutId id="2147483709" r:id="rId7"/>
    <p:sldLayoutId id="2147483725" r:id="rId8"/>
    <p:sldLayoutId id="2147483713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683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08D92"/>
          </a:solidFill>
          <a:latin typeface="Arial" charset="0"/>
          <a:ea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08D92"/>
          </a:solidFill>
          <a:latin typeface="Arial" charset="0"/>
          <a:ea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08D92"/>
          </a:solidFill>
          <a:latin typeface="Arial" charset="0"/>
          <a:ea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08D92"/>
          </a:solidFill>
          <a:latin typeface="Arial" charset="0"/>
          <a:ea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08D92"/>
          </a:solidFill>
          <a:latin typeface="Arial" charset="0"/>
          <a:ea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08D92"/>
          </a:solidFill>
          <a:latin typeface="Arial" charset="0"/>
          <a:ea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08D92"/>
          </a:solidFill>
          <a:latin typeface="Arial" charset="0"/>
          <a:ea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08D92"/>
          </a:solidFill>
          <a:latin typeface="Arial" charset="0"/>
          <a:ea typeface="ヒラギノ角ゴ Pro W3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lr>
          <a:srgbClr val="474746"/>
        </a:buClr>
        <a:buSzPct val="80000"/>
        <a:buFont typeface="Times" charset="0"/>
        <a:buChar char="•"/>
        <a:defRPr sz="2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lr>
          <a:srgbClr val="474746"/>
        </a:buClr>
        <a:buSzPct val="80000"/>
        <a:buFont typeface="Times" charset="0"/>
        <a:buChar char="•"/>
        <a:defRPr sz="2600">
          <a:solidFill>
            <a:schemeClr val="tx1">
              <a:lumMod val="50000"/>
            </a:schemeClr>
          </a:solidFill>
          <a:latin typeface="+mn-lt"/>
          <a:ea typeface="+mn-ea"/>
        </a:defRPr>
      </a:lvl2pPr>
      <a:lvl3pPr marL="957263" indent="-190500" algn="l" rtl="0" eaLnBrk="1" fontAlgn="base" hangingPunct="1">
        <a:spcBef>
          <a:spcPct val="20000"/>
        </a:spcBef>
        <a:spcAft>
          <a:spcPct val="0"/>
        </a:spcAft>
        <a:buClr>
          <a:srgbClr val="474746"/>
        </a:buClr>
        <a:buSzPct val="80000"/>
        <a:buFont typeface="Times" charset="0"/>
        <a:buChar char="•"/>
        <a:defRPr sz="2400">
          <a:solidFill>
            <a:schemeClr val="tx1">
              <a:lumMod val="50000"/>
            </a:schemeClr>
          </a:solidFill>
          <a:latin typeface="+mn-lt"/>
          <a:ea typeface="+mn-ea"/>
        </a:defRPr>
      </a:lvl3pPr>
      <a:lvl4pPr marL="1338263" indent="-190500" algn="l" rtl="0" eaLnBrk="1" fontAlgn="base" hangingPunct="1">
        <a:spcBef>
          <a:spcPct val="20000"/>
        </a:spcBef>
        <a:spcAft>
          <a:spcPct val="0"/>
        </a:spcAft>
        <a:buClr>
          <a:srgbClr val="6E6F6D"/>
        </a:buClr>
        <a:buSzPct val="80000"/>
        <a:buFont typeface="Times" charset="0"/>
        <a:defRPr sz="2400">
          <a:solidFill>
            <a:srgbClr val="6E6F6D"/>
          </a:solidFill>
          <a:latin typeface="+mn-lt"/>
          <a:ea typeface="+mn-ea"/>
        </a:defRPr>
      </a:lvl4pPr>
      <a:lvl5pPr marL="1719263" indent="-190500" algn="l" rtl="0" eaLnBrk="1" fontAlgn="base" hangingPunct="1">
        <a:spcBef>
          <a:spcPct val="20000"/>
        </a:spcBef>
        <a:spcAft>
          <a:spcPct val="0"/>
        </a:spcAft>
        <a:buClr>
          <a:srgbClr val="6E6F6D"/>
        </a:buClr>
        <a:buSzPct val="80000"/>
        <a:buFont typeface="Times" charset="0"/>
        <a:buChar char="•"/>
        <a:defRPr sz="2400">
          <a:solidFill>
            <a:srgbClr val="6E6F6D"/>
          </a:solidFill>
          <a:latin typeface="+mn-lt"/>
          <a:ea typeface="+mn-ea"/>
        </a:defRPr>
      </a:lvl5pPr>
      <a:lvl6pPr marL="2176463" indent="-190500" algn="l" rtl="0" eaLnBrk="1" fontAlgn="base" hangingPunct="1">
        <a:spcBef>
          <a:spcPct val="20000"/>
        </a:spcBef>
        <a:spcAft>
          <a:spcPct val="0"/>
        </a:spcAft>
        <a:buClr>
          <a:srgbClr val="6E6F6D"/>
        </a:buClr>
        <a:buSzPct val="80000"/>
        <a:buFont typeface="Times" charset="0"/>
        <a:buChar char="•"/>
        <a:defRPr sz="2400">
          <a:solidFill>
            <a:srgbClr val="6E6F6D"/>
          </a:solidFill>
          <a:latin typeface="+mn-lt"/>
          <a:ea typeface="+mn-ea"/>
        </a:defRPr>
      </a:lvl6pPr>
      <a:lvl7pPr marL="2633663" indent="-190500" algn="l" rtl="0" eaLnBrk="1" fontAlgn="base" hangingPunct="1">
        <a:spcBef>
          <a:spcPct val="20000"/>
        </a:spcBef>
        <a:spcAft>
          <a:spcPct val="0"/>
        </a:spcAft>
        <a:buClr>
          <a:srgbClr val="6E6F6D"/>
        </a:buClr>
        <a:buSzPct val="80000"/>
        <a:buFont typeface="Times" charset="0"/>
        <a:buChar char="•"/>
        <a:defRPr sz="2400">
          <a:solidFill>
            <a:srgbClr val="6E6F6D"/>
          </a:solidFill>
          <a:latin typeface="+mn-lt"/>
          <a:ea typeface="+mn-ea"/>
        </a:defRPr>
      </a:lvl7pPr>
      <a:lvl8pPr marL="3090863" indent="-190500" algn="l" rtl="0" eaLnBrk="1" fontAlgn="base" hangingPunct="1">
        <a:spcBef>
          <a:spcPct val="20000"/>
        </a:spcBef>
        <a:spcAft>
          <a:spcPct val="0"/>
        </a:spcAft>
        <a:buClr>
          <a:srgbClr val="6E6F6D"/>
        </a:buClr>
        <a:buSzPct val="80000"/>
        <a:buFont typeface="Times" charset="0"/>
        <a:buChar char="•"/>
        <a:defRPr sz="2400">
          <a:solidFill>
            <a:srgbClr val="6E6F6D"/>
          </a:solidFill>
          <a:latin typeface="+mn-lt"/>
          <a:ea typeface="+mn-ea"/>
        </a:defRPr>
      </a:lvl8pPr>
      <a:lvl9pPr marL="3548063" indent="-190500" algn="l" rtl="0" eaLnBrk="1" fontAlgn="base" hangingPunct="1">
        <a:spcBef>
          <a:spcPct val="20000"/>
        </a:spcBef>
        <a:spcAft>
          <a:spcPct val="0"/>
        </a:spcAft>
        <a:buClr>
          <a:srgbClr val="6E6F6D"/>
        </a:buClr>
        <a:buSzPct val="80000"/>
        <a:buFont typeface="Times" charset="0"/>
        <a:buChar char="•"/>
        <a:defRPr sz="2400">
          <a:solidFill>
            <a:srgbClr val="6E6F6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que@proforest.net" TargetMode="External"/><Relationship Id="rId2" Type="http://schemas.openxmlformats.org/officeDocument/2006/relationships/hyperlink" Target="http://www.sharppartnership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468139" y="4005064"/>
            <a:ext cx="5562600" cy="1008112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endParaRPr lang="en-US" sz="2000" dirty="0" smtClean="0"/>
          </a:p>
          <a:p>
            <a:pPr eaLnBrk="1" hangingPunct="1">
              <a:buFont typeface="Times" charset="0"/>
              <a:buNone/>
            </a:pPr>
            <a:endParaRPr lang="en-US" sz="2000" dirty="0"/>
          </a:p>
          <a:p>
            <a:pPr eaLnBrk="1" hangingPunct="1">
              <a:buFont typeface="Times" charset="0"/>
              <a:buNone/>
            </a:pPr>
            <a:r>
              <a:rPr lang="en-US" sz="2000" dirty="0" smtClean="0"/>
              <a:t>Introduction into the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pPr eaLnBrk="1" hangingPunct="1">
              <a:buFont typeface="Times" charset="0"/>
              <a:buNone/>
            </a:pPr>
            <a:r>
              <a:rPr lang="en-US" sz="1600" dirty="0" smtClean="0"/>
              <a:t>28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October 2013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Smallholder Acceleration REDD+ </a:t>
            </a:r>
            <a:r>
              <a:rPr lang="en-US" sz="3000" dirty="0" err="1" smtClean="0"/>
              <a:t>Programme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 more information - </a:t>
            </a:r>
            <a:r>
              <a:rPr lang="en-GB" dirty="0" smtClean="0">
                <a:hlinkClick r:id="rId2"/>
              </a:rPr>
              <a:t>www.sharppartnership.org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contact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veronique@proforest.net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0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SHARP Objective</a:t>
            </a:r>
            <a:endParaRPr lang="en-GB" dirty="0"/>
          </a:p>
        </p:txBody>
      </p:sp>
      <p:pic>
        <p:nvPicPr>
          <p:cNvPr id="1026" name="Picture 2" descr="http://www.sharp-partnership.org/objects/images/go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25177"/>
            <a:ext cx="3860254" cy="38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540" y="1968522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support and accelerate responsible smallholder development in commodity crop production, through collaboration with the private sector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761774"/>
            <a:ext cx="1943447" cy="1096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43" y="5761774"/>
            <a:ext cx="1475316" cy="1106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42" y="5751513"/>
            <a:ext cx="1475316" cy="1106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78" y="5751513"/>
            <a:ext cx="1461635" cy="1096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41" y="5761773"/>
            <a:ext cx="1447953" cy="10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Main Programmes of SHARP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9513" y="1920876"/>
            <a:ext cx="8515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SHARP consists of 3 main programmes:</a:t>
            </a:r>
          </a:p>
          <a:p>
            <a:endParaRPr lang="en-GB" sz="2000" dirty="0"/>
          </a:p>
          <a:p>
            <a:pPr marL="728663" lvl="1" indent="-342900">
              <a:buFont typeface="+mj-lt"/>
              <a:buAutoNum type="arabicPeriod"/>
            </a:pPr>
            <a:r>
              <a:rPr lang="en-GB" dirty="0"/>
              <a:t>Successful models for sustainable smallholder </a:t>
            </a:r>
            <a:r>
              <a:rPr lang="en-GB" dirty="0" smtClean="0"/>
              <a:t>development</a:t>
            </a:r>
          </a:p>
          <a:p>
            <a:pPr marL="728663" lvl="1" indent="-342900">
              <a:buFont typeface="+mj-lt"/>
              <a:buAutoNum type="arabicPeriod"/>
            </a:pPr>
            <a:r>
              <a:rPr lang="en-GB" dirty="0" smtClean="0"/>
              <a:t>Responsible </a:t>
            </a:r>
            <a:r>
              <a:rPr lang="en-GB" dirty="0"/>
              <a:t>Supply </a:t>
            </a:r>
            <a:r>
              <a:rPr lang="en-GB" dirty="0" smtClean="0"/>
              <a:t>chains</a:t>
            </a:r>
          </a:p>
          <a:p>
            <a:pPr marL="728663" lvl="1" indent="-342900">
              <a:buFont typeface="+mj-lt"/>
              <a:buAutoNum type="arabicPeriod"/>
            </a:pPr>
            <a:r>
              <a:rPr lang="en-GB" dirty="0" smtClean="0"/>
              <a:t>Practical </a:t>
            </a:r>
            <a:r>
              <a:rPr lang="en-GB" dirty="0"/>
              <a:t>approaches for minimising </a:t>
            </a:r>
            <a:r>
              <a:rPr lang="en-GB" dirty="0" smtClean="0"/>
              <a:t>deforestation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869160"/>
            <a:ext cx="2651265" cy="1987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38" y="4868230"/>
            <a:ext cx="2651787" cy="1988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86" y="4868230"/>
            <a:ext cx="2653027" cy="19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272808" cy="648072"/>
          </a:xfrm>
        </p:spPr>
        <p:txBody>
          <a:bodyPr/>
          <a:lstStyle/>
          <a:p>
            <a:r>
              <a:rPr lang="en-GB" dirty="0" smtClean="0"/>
              <a:t>Why SHARP? – how is it different from other initiatives?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2276872"/>
            <a:ext cx="7129463" cy="451818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Unique in that it focuses on working with and through producer and supply chain </a:t>
            </a:r>
            <a:r>
              <a:rPr lang="en-GB" sz="2400" dirty="0" smtClean="0">
                <a:solidFill>
                  <a:schemeClr val="tx1"/>
                </a:solidFill>
              </a:rPr>
              <a:t>companies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Aims to provide a platform to share lessons learned and to convene stakeholders to find solutions for common problems to avoid exclusion of smallholders from the sustainable supply chain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229200"/>
            <a:ext cx="1221600" cy="16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67" y="5253202"/>
            <a:ext cx="1203598" cy="1604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19" y="5226830"/>
            <a:ext cx="1221600" cy="16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73" y="5226830"/>
            <a:ext cx="2174893" cy="1631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20" y="5226830"/>
            <a:ext cx="2174893" cy="163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 of SHARP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93096"/>
            <a:ext cx="8613921" cy="2232248"/>
          </a:xfrm>
        </p:spPr>
        <p:txBody>
          <a:bodyPr>
            <a:noAutofit/>
          </a:bodyPr>
          <a:lstStyle/>
          <a:p>
            <a:endParaRPr lang="en-GB" sz="2000" dirty="0" smtClean="0"/>
          </a:p>
          <a:p>
            <a:r>
              <a:rPr lang="en-GB" sz="2000" dirty="0" smtClean="0">
                <a:solidFill>
                  <a:schemeClr val="tx1"/>
                </a:solidFill>
              </a:rPr>
              <a:t>SHARP is governed by the EB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Secretariat and coordination by </a:t>
            </a:r>
            <a:r>
              <a:rPr lang="en-GB" sz="2000" dirty="0" err="1" smtClean="0">
                <a:solidFill>
                  <a:schemeClr val="tx1"/>
                </a:solidFill>
              </a:rPr>
              <a:t>Proforest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Cross-cutting so not limited to any specific commodity but starting with focus on palm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SHARP covers 3 regions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Latin America, South-East Asia and West-and Central Africa</a:t>
            </a:r>
          </a:p>
          <a:p>
            <a:pPr marL="342900" lvl="1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074" name="Picture 2" descr="http://www.sharp-partnership.org/objects/images/sharp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12517"/>
            <a:ext cx="6624736" cy="23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892480" cy="457200"/>
          </a:xfrm>
        </p:spPr>
        <p:txBody>
          <a:bodyPr/>
          <a:lstStyle/>
          <a:p>
            <a:r>
              <a:rPr lang="en-GB" dirty="0" smtClean="0"/>
              <a:t>Programme 1:</a:t>
            </a:r>
            <a:br>
              <a:rPr lang="en-GB" dirty="0" smtClean="0"/>
            </a:br>
            <a:r>
              <a:rPr lang="en-GB" dirty="0" smtClean="0"/>
              <a:t>Successful models for smallholder development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1" y="2348880"/>
            <a:ext cx="5976664" cy="4446174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Develop guidance for companies on best practices for smallholder </a:t>
            </a:r>
            <a:r>
              <a:rPr lang="en-GB" sz="2400" dirty="0" smtClean="0">
                <a:solidFill>
                  <a:schemeClr val="tx1"/>
                </a:solidFill>
              </a:rPr>
              <a:t>development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Scale up company support to responsible, low-deforestation smallholder development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Support companies in testing best practices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Share common solutions through central database and learning </a:t>
            </a:r>
            <a:r>
              <a:rPr lang="en-GB" sz="2400" dirty="0" smtClean="0">
                <a:solidFill>
                  <a:schemeClr val="tx1"/>
                </a:solidFill>
              </a:rPr>
              <a:t>platform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Improve access to finance for smallholders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2" r="8897" b="5900"/>
          <a:stretch/>
        </p:blipFill>
        <p:spPr>
          <a:xfrm>
            <a:off x="6326094" y="2348880"/>
            <a:ext cx="2817906" cy="35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504056"/>
          </a:xfrm>
        </p:spPr>
        <p:txBody>
          <a:bodyPr/>
          <a:lstStyle/>
          <a:p>
            <a:r>
              <a:rPr lang="en-GB" dirty="0" smtClean="0"/>
              <a:t>Programme 2:</a:t>
            </a:r>
            <a:br>
              <a:rPr lang="en-GB" dirty="0" smtClean="0"/>
            </a:br>
            <a:r>
              <a:rPr lang="en-GB" dirty="0" smtClean="0"/>
              <a:t>Responsible </a:t>
            </a:r>
            <a:r>
              <a:rPr lang="en-GB" dirty="0"/>
              <a:t>s</a:t>
            </a:r>
            <a:r>
              <a:rPr lang="en-GB" dirty="0" smtClean="0"/>
              <a:t>upply chain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2348880"/>
            <a:ext cx="6423647" cy="4446174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Key objective: avoid exclusion of smallholders from the sustainable supply </a:t>
            </a:r>
            <a:r>
              <a:rPr lang="en-GB" sz="2400" dirty="0" smtClean="0">
                <a:solidFill>
                  <a:schemeClr val="tx1"/>
                </a:solidFill>
              </a:rPr>
              <a:t>chain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How to achieve this?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Assist smallholders to overcome barriers in meeting certification requirements of international </a:t>
            </a:r>
            <a:r>
              <a:rPr lang="en-GB" sz="2400" dirty="0" smtClean="0">
                <a:solidFill>
                  <a:schemeClr val="tx1"/>
                </a:solidFill>
              </a:rPr>
              <a:t>standards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Development of an alternative Controlled Supply from Smallholder </a:t>
            </a:r>
            <a:r>
              <a:rPr lang="en-GB" sz="2400" dirty="0" smtClean="0">
                <a:solidFill>
                  <a:schemeClr val="tx1"/>
                </a:solidFill>
              </a:rPr>
              <a:t>approach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Increase demand for products meeting the alternative approach for smallholders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9"/>
          <a:stretch/>
        </p:blipFill>
        <p:spPr>
          <a:xfrm>
            <a:off x="6675167" y="2348880"/>
            <a:ext cx="2505345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9001000" cy="1656184"/>
          </a:xfrm>
        </p:spPr>
        <p:txBody>
          <a:bodyPr/>
          <a:lstStyle/>
          <a:p>
            <a:r>
              <a:rPr lang="en-GB" dirty="0" smtClean="0"/>
              <a:t>Programme 3:</a:t>
            </a:r>
            <a:br>
              <a:rPr lang="en-GB" dirty="0" smtClean="0"/>
            </a:br>
            <a:r>
              <a:rPr lang="en-GB" sz="2800" dirty="0" smtClean="0"/>
              <a:t>Practical approaches for minimising deforestation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19" y="2276872"/>
            <a:ext cx="5644825" cy="474923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Three key components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Development of practical tools and guidance for companies to assist smallholders in managing HCVs and high carbon areas 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Awareness raising with smallholders about maintaining forests and biodiversity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Linking conservation of forests to direct incentives for smallholders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19288"/>
          <a:stretch/>
        </p:blipFill>
        <p:spPr>
          <a:xfrm>
            <a:off x="5943096" y="2666058"/>
            <a:ext cx="3200904" cy="37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129463" cy="457200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1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SHARP">
      <a:dk1>
        <a:srgbClr val="006838"/>
      </a:dk1>
      <a:lt1>
        <a:srgbClr val="78A22F"/>
      </a:lt1>
      <a:dk2>
        <a:srgbClr val="00542E"/>
      </a:dk2>
      <a:lt2>
        <a:srgbClr val="B1BB36"/>
      </a:lt2>
      <a:accent1>
        <a:srgbClr val="257534"/>
      </a:accent1>
      <a:accent2>
        <a:srgbClr val="B3C945"/>
      </a:accent2>
      <a:accent3>
        <a:srgbClr val="F79646"/>
      </a:accent3>
      <a:accent4>
        <a:srgbClr val="78A22F"/>
      </a:accent4>
      <a:accent5>
        <a:srgbClr val="FFC000"/>
      </a:accent5>
      <a:accent6>
        <a:srgbClr val="006838"/>
      </a:accent6>
      <a:hlink>
        <a:srgbClr val="31859B"/>
      </a:hlink>
      <a:folHlink>
        <a:srgbClr val="E36C09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HARP powerpoint template (option2)" id="{4992D9A1-F023-4676-A3FC-42D60EBC409F}" vid="{D3960807-16B6-40E1-BAB8-8C3F451D1A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7143DB0092654286B87F855CA4417D" ma:contentTypeVersion="0" ma:contentTypeDescription="Create a new document." ma:contentTypeScope="" ma:versionID="a3fbba741cc8df6639f42fac436b08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8568B3-FA89-4484-9B7B-A414B9267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C94DE-3667-4286-BA20-22B8B0A8D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DFC4F3-3FAE-4C7B-92AE-606E0650689A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SHARP_powerpoint_template</Template>
  <TotalTime>1395</TotalTime>
  <Words>297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Smallholder Acceleration REDD+ Programme</vt:lpstr>
      <vt:lpstr>SHARP Objective</vt:lpstr>
      <vt:lpstr>3 Main Programmes of SHARP</vt:lpstr>
      <vt:lpstr>Why SHARP? – how is it different from other initiatives?</vt:lpstr>
      <vt:lpstr>Organisation of SHARP</vt:lpstr>
      <vt:lpstr>Programme 1: Successful models for smallholder development</vt:lpstr>
      <vt:lpstr>Programme 2: Responsible supply chain</vt:lpstr>
      <vt:lpstr>Programme 3: Practical approaches for minimising deforestation</vt:lpstr>
      <vt:lpstr> Any questions?</vt:lpstr>
      <vt:lpstr>For more information - www.sharppartnership.org  Or contact veronique@proforest.net </vt:lpstr>
    </vt:vector>
  </TitlesOfParts>
  <Company>Sarah Rothwell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Veronique</dc:creator>
  <cp:lastModifiedBy>Haugh Marianne</cp:lastModifiedBy>
  <cp:revision>12</cp:revision>
  <cp:lastPrinted>2011-06-08T13:59:51Z</cp:lastPrinted>
  <dcterms:created xsi:type="dcterms:W3CDTF">2013-10-23T16:39:00Z</dcterms:created>
  <dcterms:modified xsi:type="dcterms:W3CDTF">2013-10-25T06:46:54Z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0x010100BB7143DB0092654286B87F855CA4417D</vt:lpwstr>
  </property>
</Properties>
</file>