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90" r:id="rId2"/>
    <p:sldMasterId id="2147483692" r:id="rId3"/>
    <p:sldMasterId id="2147483650" r:id="rId4"/>
    <p:sldMasterId id="2147483652" r:id="rId5"/>
    <p:sldMasterId id="2147483655" r:id="rId6"/>
    <p:sldMasterId id="2147483685" r:id="rId7"/>
    <p:sldMasterId id="2147483694" r:id="rId8"/>
    <p:sldMasterId id="2147483696" r:id="rId9"/>
    <p:sldMasterId id="2147483678" r:id="rId10"/>
    <p:sldMasterId id="2147483680" r:id="rId11"/>
  </p:sldMasterIdLst>
  <p:notesMasterIdLst>
    <p:notesMasterId r:id="rId15"/>
  </p:notesMasterIdLst>
  <p:sldIdLst>
    <p:sldId id="256" r:id="rId12"/>
    <p:sldId id="312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orient="horz" pos="1368" userDrawn="1">
          <p15:clr>
            <a:srgbClr val="A4A3A4"/>
          </p15:clr>
        </p15:guide>
        <p15:guide id="3" orient="horz" pos="1334" userDrawn="1">
          <p15:clr>
            <a:srgbClr val="A4A3A4"/>
          </p15:clr>
        </p15:guide>
        <p15:guide id="4" orient="horz" pos="961" userDrawn="1">
          <p15:clr>
            <a:srgbClr val="A4A3A4"/>
          </p15:clr>
        </p15:guide>
        <p15:guide id="5" orient="horz" pos="2290" userDrawn="1">
          <p15:clr>
            <a:srgbClr val="A4A3A4"/>
          </p15:clr>
        </p15:guide>
        <p15:guide id="6" orient="horz" pos="3556" userDrawn="1">
          <p15:clr>
            <a:srgbClr val="A4A3A4"/>
          </p15:clr>
        </p15:guide>
        <p15:guide id="7" pos="480" userDrawn="1">
          <p15:clr>
            <a:srgbClr val="A4A3A4"/>
          </p15:clr>
        </p15:guide>
        <p15:guide id="8" pos="7296" userDrawn="1">
          <p15:clr>
            <a:srgbClr val="A4A3A4"/>
          </p15:clr>
        </p15:guide>
        <p15:guide id="9" pos="327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-De Lee" initials="Y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C6E"/>
    <a:srgbClr val="00A678"/>
    <a:srgbClr val="B0017E"/>
    <a:srgbClr val="000099"/>
    <a:srgbClr val="173D9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4721" autoAdjust="0"/>
  </p:normalViewPr>
  <p:slideViewPr>
    <p:cSldViewPr snapToGrid="0" showGuides="1">
      <p:cViewPr varScale="1">
        <p:scale>
          <a:sx n="92" d="100"/>
          <a:sy n="92" d="100"/>
        </p:scale>
        <p:origin x="-608" y="-112"/>
      </p:cViewPr>
      <p:guideLst>
        <p:guide orient="horz" pos="3024"/>
        <p:guide orient="horz" pos="1368"/>
        <p:guide orient="horz" pos="1334"/>
        <p:guide orient="horz" pos="961"/>
        <p:guide orient="horz" pos="2290"/>
        <p:guide orient="horz" pos="3556"/>
        <p:guide pos="480"/>
        <p:guide pos="7296"/>
        <p:guide pos="32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3761C-20B3-4C90-902D-F6A9F7D8EC84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5E74C-6912-44CE-8481-388868D1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9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5E74C-6912-44CE-8481-388868D1A3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0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61817-60DA-44B5-8EA8-7D852E6C192D}" type="slidenum">
              <a:rPr lang="en-US" smtClean="0">
                <a:latin typeface="Arial" charset="0"/>
                <a:ea typeface="MS PGothic" pitchFamily="34" charset="-128"/>
              </a:rPr>
              <a:pPr/>
              <a:t>3</a:t>
            </a:fld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58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584" y="1162050"/>
            <a:ext cx="10809816" cy="14700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584" y="2803634"/>
            <a:ext cx="10809816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4" y="342900"/>
            <a:ext cx="11419416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00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72584" y="4800600"/>
            <a:ext cx="4409016" cy="2057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author 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 E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00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72584" y="4800600"/>
            <a:ext cx="4409016" cy="2057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author 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 EDAF 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00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72584" y="4800600"/>
            <a:ext cx="4409016" cy="2057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insert</a:t>
            </a:r>
            <a:br>
              <a:rPr lang="en-US" dirty="0" smtClean="0"/>
            </a:br>
            <a:r>
              <a:rPr lang="en-US" dirty="0" smtClean="0"/>
              <a:t>author 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2584" y="342900"/>
            <a:ext cx="10809816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end slide 1 ED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584" y="1162050"/>
            <a:ext cx="10809816" cy="14700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584" y="2803634"/>
            <a:ext cx="10809816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end slide 1 EDAF 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584" y="1162050"/>
            <a:ext cx="10809816" cy="14700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584" y="2803634"/>
            <a:ext cx="10809816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1/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584" y="2160589"/>
            <a:ext cx="10809816" cy="147002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584" y="1524000"/>
            <a:ext cx="10809816" cy="585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95000"/>
              </a:lnSpc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584" y="2160589"/>
            <a:ext cx="10809816" cy="147002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5000"/>
              </a:lnSpc>
              <a:defRPr sz="4000" b="1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584" y="1524000"/>
            <a:ext cx="10809816" cy="585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95000"/>
              </a:lnSpc>
              <a:buNone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2584" y="2173288"/>
            <a:ext cx="10657416" cy="9144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5000"/>
              </a:lnSpc>
              <a:defRPr sz="2800" b="1">
                <a:solidFill>
                  <a:srgbClr val="173D9A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7765" y="3328989"/>
            <a:ext cx="5572236" cy="140066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sz="2000">
                <a:solidFill>
                  <a:srgbClr val="173D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attribution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2584" y="342900"/>
            <a:ext cx="10809816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4" y="342900"/>
            <a:ext cx="10809816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772584" y="1371600"/>
            <a:ext cx="10809816" cy="42735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to insert chart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4" y="342900"/>
            <a:ext cx="11419416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584" y="1371601"/>
            <a:ext cx="5221816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6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7.xml"/><Relationship Id="rId3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8.xml"/><Relationship Id="rId3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9.xml"/><Relationship Id="rId3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" y="0"/>
            <a:ext cx="12190993" cy="6631900"/>
          </a:xfrm>
          <a:prstGeom prst="rect">
            <a:avLst/>
          </a:prstGeom>
        </p:spPr>
      </p:pic>
      <p:pic>
        <p:nvPicPr>
          <p:cNvPr id="8" name="Picture 7" descr="EDF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1" y="5257800"/>
            <a:ext cx="2882537" cy="1216070"/>
          </a:xfrm>
          <a:prstGeom prst="rect">
            <a:avLst/>
          </a:prstGeom>
        </p:spPr>
      </p:pic>
      <p:pic>
        <p:nvPicPr>
          <p:cNvPr id="4" name="Picture 3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" y="0"/>
            <a:ext cx="12190993" cy="6631900"/>
          </a:xfrm>
          <a:prstGeom prst="rect">
            <a:avLst/>
          </a:prstGeom>
        </p:spPr>
      </p:pic>
      <p:pic>
        <p:nvPicPr>
          <p:cNvPr id="9" name="Picture 8" descr="EDF_r_CMYK_2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360" y="5486235"/>
            <a:ext cx="2893568" cy="9814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772584" y="342900"/>
            <a:ext cx="10972800" cy="685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1800"/>
        </a:spcBef>
        <a:buFont typeface="Arial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1800"/>
        </a:spcBef>
        <a:buFont typeface="Arial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" y="0"/>
            <a:ext cx="12190993" cy="6631900"/>
          </a:xfrm>
          <a:prstGeom prst="rect">
            <a:avLst/>
          </a:prstGeom>
        </p:spPr>
      </p:pic>
      <p:pic>
        <p:nvPicPr>
          <p:cNvPr id="8" name="Picture 7" descr="EDF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1" y="5257800"/>
            <a:ext cx="2882537" cy="1216070"/>
          </a:xfrm>
          <a:prstGeom prst="rect">
            <a:avLst/>
          </a:prstGeom>
        </p:spPr>
      </p:pic>
      <p:pic>
        <p:nvPicPr>
          <p:cNvPr id="4" name="Picture 3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" y="0"/>
            <a:ext cx="12190993" cy="6631900"/>
          </a:xfrm>
          <a:prstGeom prst="rect">
            <a:avLst/>
          </a:prstGeom>
        </p:spPr>
      </p:pic>
      <p:pic>
        <p:nvPicPr>
          <p:cNvPr id="6" name="Picture 5" descr="edaf_654x3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36736" y="5457444"/>
            <a:ext cx="2657856" cy="9723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" y="0"/>
            <a:ext cx="12190993" cy="6631900"/>
          </a:xfrm>
          <a:prstGeom prst="rect">
            <a:avLst/>
          </a:prstGeom>
        </p:spPr>
      </p:pic>
      <p:pic>
        <p:nvPicPr>
          <p:cNvPr id="8" name="Picture 7" descr="EDF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1" y="5257800"/>
            <a:ext cx="2882537" cy="1216070"/>
          </a:xfrm>
          <a:prstGeom prst="rect">
            <a:avLst/>
          </a:prstGeom>
        </p:spPr>
      </p:pic>
      <p:pic>
        <p:nvPicPr>
          <p:cNvPr id="4" name="Picture 3" descr="TITLE Background T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" y="0"/>
            <a:ext cx="12190993" cy="6631900"/>
          </a:xfrm>
          <a:prstGeom prst="rect">
            <a:avLst/>
          </a:prstGeom>
        </p:spPr>
      </p:pic>
      <p:pic>
        <p:nvPicPr>
          <p:cNvPr id="9" name="Picture 8" descr="edaf_pac_668x2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36736" y="5445611"/>
            <a:ext cx="2714752" cy="807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png"/>
          <p:cNvPicPr>
            <a:picLocks noChangeAspect="1"/>
          </p:cNvPicPr>
          <p:nvPr/>
        </p:nvPicPr>
        <p:blipFill>
          <a:blip r:embed="rId3"/>
          <a:srcRect t="293" b="9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SLIDE Background Tweak 2.png"/>
          <p:cNvPicPr>
            <a:picLocks noChangeAspect="1"/>
          </p:cNvPicPr>
          <p:nvPr/>
        </p:nvPicPr>
        <p:blipFill>
          <a:blip r:embed="rId4" cstate="print"/>
          <a:srcRect b="43177"/>
          <a:stretch>
            <a:fillRect/>
          </a:stretch>
        </p:blipFill>
        <p:spPr>
          <a:xfrm>
            <a:off x="1" y="5715000"/>
            <a:ext cx="1219099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Background Tweak 2.png"/>
          <p:cNvPicPr>
            <a:picLocks noChangeAspect="1"/>
          </p:cNvPicPr>
          <p:nvPr/>
        </p:nvPicPr>
        <p:blipFill>
          <a:blip r:embed="rId4" cstate="print"/>
          <a:srcRect b="43177"/>
          <a:stretch>
            <a:fillRect/>
          </a:stretch>
        </p:blipFill>
        <p:spPr>
          <a:xfrm>
            <a:off x="1" y="5715000"/>
            <a:ext cx="1219099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LIDE Corner Cut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32701" y="5565776"/>
            <a:ext cx="45593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584" y="1371601"/>
            <a:ext cx="10809816" cy="42735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772584" y="342900"/>
            <a:ext cx="10809816" cy="685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59" r:id="rId3"/>
    <p:sldLayoutId id="2147483661" r:id="rId4"/>
    <p:sldLayoutId id="2147483671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rgbClr val="173D9A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1800"/>
        </a:spcBef>
        <a:buFont typeface="Arial" pitchFamily="34" charset="0"/>
        <a:buChar char="•"/>
        <a:defRPr sz="3000" kern="1200">
          <a:solidFill>
            <a:srgbClr val="173D9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2400" kern="1200">
          <a:solidFill>
            <a:srgbClr val="173D9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173D9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173D9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173D9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F_r_CMYK_2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576" y="5202252"/>
            <a:ext cx="3657600" cy="12406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af_654x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1649" y="5175057"/>
            <a:ext cx="3480273" cy="127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af_pac_668x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1649" y="5176670"/>
            <a:ext cx="3481569" cy="1035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6381" y="2227166"/>
            <a:ext cx="11995619" cy="18040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600" dirty="0" smtClean="0"/>
              <a:t>Options </a:t>
            </a:r>
            <a:r>
              <a:rPr lang="en-US" sz="4600" dirty="0"/>
              <a:t>Market and Risk-Reduction Tools for </a:t>
            </a:r>
            <a:r>
              <a:rPr lang="en-US" sz="4600" dirty="0" smtClean="0"/>
              <a:t>REDD Early Investment</a:t>
            </a:r>
            <a:br>
              <a:rPr lang="en-US" sz="46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800" b="0" dirty="0" smtClean="0"/>
              <a:t>Ruben Lubowski and Steve Schwartzman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52398" y="3726105"/>
            <a:ext cx="4066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October 28, 2013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Norad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Civil Society Meeting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Oslo, Norway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MC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93" y="5192889"/>
            <a:ext cx="3037084" cy="1721556"/>
          </a:xfrm>
          <a:prstGeom prst="rect">
            <a:avLst/>
          </a:prstGeom>
        </p:spPr>
      </p:pic>
      <p:pic>
        <p:nvPicPr>
          <p:cNvPr id="7" name="Picture 6" descr="IIAS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12589"/>
            <a:ext cx="3922889" cy="1631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999" y="6491113"/>
            <a:ext cx="1425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LSE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5198532"/>
            <a:ext cx="1871133" cy="1871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73162"/>
          </a:xfrm>
        </p:spPr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072034" y="5373688"/>
            <a:ext cx="2688167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8465" y="1098217"/>
            <a:ext cx="110704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17525" indent="-517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3400">
                <a:solidFill>
                  <a:srgbClr val="173D9A"/>
                </a:solidFill>
                <a:latin typeface="+mn-lt"/>
                <a:ea typeface="+mn-ea"/>
                <a:cs typeface="+mn-cs"/>
              </a:defRPr>
            </a:lvl1pPr>
            <a:lvl2pPr marL="854075" indent="-222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73D9A"/>
                </a:solidFill>
                <a:latin typeface="+mn-lt"/>
                <a:ea typeface="+mn-ea"/>
                <a:cs typeface="+mn-cs"/>
              </a:defRPr>
            </a:lvl2pPr>
            <a:lvl3pPr marL="1265238" indent="-2365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-"/>
              <a:defRPr sz="2400">
                <a:solidFill>
                  <a:srgbClr val="173D9A"/>
                </a:solidFill>
                <a:latin typeface="+mn-lt"/>
                <a:ea typeface="+mn-ea"/>
                <a:cs typeface="+mn-cs"/>
              </a:defRPr>
            </a:lvl3pPr>
            <a:lvl4pPr marL="2587625" indent="-381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173D9A"/>
                </a:solidFill>
                <a:latin typeface="+mn-lt"/>
                <a:ea typeface="+mn-ea"/>
                <a:cs typeface="+mn-cs"/>
              </a:defRPr>
            </a:lvl4pPr>
            <a:lvl5pPr marL="3082925" indent="-381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D9A"/>
                </a:solidFill>
                <a:latin typeface="+mn-lt"/>
                <a:ea typeface="+mn-ea"/>
                <a:cs typeface="+mn-cs"/>
              </a:defRPr>
            </a:lvl5pPr>
            <a:lvl6pPr marL="3540125" indent="-381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D9A"/>
                </a:solidFill>
                <a:latin typeface="+mn-lt"/>
                <a:ea typeface="+mn-ea"/>
                <a:cs typeface="+mn-cs"/>
              </a:defRPr>
            </a:lvl6pPr>
            <a:lvl7pPr marL="3997325" indent="-381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D9A"/>
                </a:solidFill>
                <a:latin typeface="+mn-lt"/>
                <a:ea typeface="+mn-ea"/>
                <a:cs typeface="+mn-cs"/>
              </a:defRPr>
            </a:lvl7pPr>
            <a:lvl8pPr marL="4454525" indent="-381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D9A"/>
                </a:solidFill>
                <a:latin typeface="+mn-lt"/>
                <a:ea typeface="+mn-ea"/>
                <a:cs typeface="+mn-cs"/>
              </a:defRPr>
            </a:lvl8pPr>
            <a:lvl9pPr marL="4911725" indent="-381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D9A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  <a:buFont typeface="Wingdings" charset="2"/>
              <a:buChar char="Ø"/>
              <a:defRPr/>
            </a:pPr>
            <a:r>
              <a:rPr lang="en-US" sz="2800" dirty="0" smtClean="0"/>
              <a:t>Policy and economic uncertainty creates risks but also insurance value from reducing emissions now.</a:t>
            </a:r>
          </a:p>
          <a:p>
            <a:pPr>
              <a:spcBef>
                <a:spcPts val="2000"/>
              </a:spcBef>
              <a:spcAft>
                <a:spcPts val="1200"/>
              </a:spcAft>
              <a:buFont typeface="Wingdings" charset="2"/>
              <a:buChar char="Ø"/>
              <a:defRPr/>
            </a:pPr>
            <a:r>
              <a:rPr lang="en-US" sz="2800" dirty="0" smtClean="0"/>
              <a:t>How to mobilize private capital to monetize “option value” from near-term forest protection? </a:t>
            </a:r>
          </a:p>
          <a:p>
            <a:pPr>
              <a:spcBef>
                <a:spcPts val="2000"/>
              </a:spcBef>
              <a:spcAft>
                <a:spcPts val="1200"/>
              </a:spcAft>
              <a:buFont typeface="Wingdings" charset="2"/>
              <a:buChar char="Ø"/>
              <a:defRPr/>
            </a:pPr>
            <a:r>
              <a:rPr lang="en-US" sz="2800" dirty="0" smtClean="0"/>
              <a:t>Short-term finance for demonstrated reductions with opportunity to secure later at pre-agreed price (“rental with option to buy”)</a:t>
            </a:r>
          </a:p>
          <a:p>
            <a:pPr>
              <a:spcBef>
                <a:spcPts val="2000"/>
              </a:spcBef>
              <a:buFont typeface="Wingdings" charset="2"/>
              <a:buChar char="Ø"/>
              <a:defRPr/>
            </a:pPr>
            <a:r>
              <a:rPr lang="en-US" sz="2800" dirty="0" smtClean="0"/>
              <a:t>Other tools to reduce risks and encourage early investment (e.g. public-private partnerships, insurance buffers)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800" dirty="0" smtClean="0"/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512" y="0"/>
            <a:ext cx="2822489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5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/>
          <p:cNvSpPr>
            <a:spLocks noChangeArrowheads="1"/>
          </p:cNvSpPr>
          <p:nvPr/>
        </p:nvSpPr>
        <p:spPr bwMode="auto">
          <a:xfrm>
            <a:off x="6255373" y="5960744"/>
            <a:ext cx="5421157" cy="6645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B0017E"/>
              </a:buClr>
              <a:buSzPct val="125000"/>
            </a:pPr>
            <a:r>
              <a:rPr lang="en-US" sz="1100" u="sng" dirty="0" smtClean="0">
                <a:solidFill>
                  <a:srgbClr val="B0017E"/>
                </a:solidFill>
              </a:rPr>
              <a:t>Measure/ Indicator</a:t>
            </a:r>
            <a:endParaRPr lang="en-US" sz="1100" u="sng" dirty="0">
              <a:solidFill>
                <a:srgbClr val="B0017E"/>
              </a:solidFill>
            </a:endParaRPr>
          </a:p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B0017E"/>
              </a:buClr>
              <a:buSzPct val="125000"/>
              <a:buFont typeface="Times" pitchFamily="18" charset="0"/>
              <a:buChar char="•"/>
            </a:pPr>
            <a:r>
              <a:rPr lang="en-US" sz="1200" dirty="0" smtClean="0">
                <a:solidFill>
                  <a:srgbClr val="B0017E"/>
                </a:solidFill>
              </a:rPr>
              <a:t>Transaction(s) are made based on proposed instruments</a:t>
            </a:r>
          </a:p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B0017E"/>
              </a:buClr>
              <a:buSzPct val="125000"/>
              <a:buFont typeface="Times" pitchFamily="18" charset="0"/>
              <a:buChar char="•"/>
            </a:pPr>
            <a:r>
              <a:rPr lang="en-US" sz="1200" dirty="0" smtClean="0">
                <a:solidFill>
                  <a:srgbClr val="B0017E"/>
                </a:solidFill>
              </a:rPr>
              <a:t> Roll-out plan for other countries and trading systems to scale up</a:t>
            </a:r>
          </a:p>
        </p:txBody>
      </p:sp>
      <p:sp>
        <p:nvSpPr>
          <p:cNvPr id="6147" name="Oval 58"/>
          <p:cNvSpPr>
            <a:spLocks noChangeAspect="1" noChangeArrowheads="1"/>
          </p:cNvSpPr>
          <p:nvPr/>
        </p:nvSpPr>
        <p:spPr bwMode="auto">
          <a:xfrm>
            <a:off x="7363512" y="1649831"/>
            <a:ext cx="2868705" cy="1246909"/>
          </a:xfrm>
          <a:prstGeom prst="ellipse">
            <a:avLst/>
          </a:prstGeom>
          <a:solidFill>
            <a:srgbClr val="B0017E">
              <a:alpha val="85097"/>
            </a:srgb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3 </a:t>
            </a:r>
            <a:r>
              <a:rPr lang="en-US" sz="1200" b="1" dirty="0">
                <a:solidFill>
                  <a:schemeClr val="bg1"/>
                </a:solidFill>
              </a:rPr>
              <a:t/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Implementation/Pilot</a:t>
            </a:r>
            <a:endParaRPr lang="en-US" sz="1400" dirty="0"/>
          </a:p>
        </p:txBody>
      </p:sp>
      <p:sp>
        <p:nvSpPr>
          <p:cNvPr id="6148" name="Oval 60"/>
          <p:cNvSpPr>
            <a:spLocks noChangeAspect="1" noChangeArrowheads="1"/>
          </p:cNvSpPr>
          <p:nvPr/>
        </p:nvSpPr>
        <p:spPr bwMode="auto">
          <a:xfrm>
            <a:off x="2039473" y="1644420"/>
            <a:ext cx="2868705" cy="1246909"/>
          </a:xfrm>
          <a:prstGeom prst="ellipse">
            <a:avLst/>
          </a:prstGeom>
          <a:solidFill>
            <a:srgbClr val="FE1A0E">
              <a:alpha val="85097"/>
            </a:srgb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1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bg1"/>
                </a:solidFill>
              </a:rPr>
              <a:t/>
            </a:r>
            <a:br>
              <a:rPr lang="en-US" sz="17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Research &amp; Modeling</a:t>
            </a:r>
          </a:p>
        </p:txBody>
      </p:sp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5473452" y="1123338"/>
            <a:ext cx="2495176" cy="49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7000"/>
                </a:solidFill>
              </a:rPr>
              <a:t/>
            </a:r>
            <a:br>
              <a:rPr lang="en-US" sz="1200" b="1">
                <a:solidFill>
                  <a:srgbClr val="FF7000"/>
                </a:solidFill>
              </a:rPr>
            </a:br>
            <a:endParaRPr lang="en-US" sz="1400" b="1">
              <a:solidFill>
                <a:srgbClr val="FF7000"/>
              </a:solidFill>
              <a:latin typeface="Arial Narrow" pitchFamily="34" charset="0"/>
            </a:endParaRPr>
          </a:p>
        </p:txBody>
      </p:sp>
      <p:sp>
        <p:nvSpPr>
          <p:cNvPr id="6151" name="AutoShape 21"/>
          <p:cNvSpPr>
            <a:spLocks noChangeArrowheads="1"/>
          </p:cNvSpPr>
          <p:nvPr/>
        </p:nvSpPr>
        <p:spPr bwMode="auto">
          <a:xfrm>
            <a:off x="515446" y="3063428"/>
            <a:ext cx="11113745" cy="248949"/>
          </a:xfrm>
          <a:prstGeom prst="roundRect">
            <a:avLst>
              <a:gd name="adj" fmla="val 16667"/>
            </a:avLst>
          </a:prstGeom>
          <a:solidFill>
            <a:srgbClr val="FE1A0E"/>
          </a:solidFill>
          <a:ln w="9525">
            <a:noFill/>
            <a:round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Research &amp; Modeling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>
            <a:off x="515445" y="4207511"/>
            <a:ext cx="11113745" cy="248949"/>
          </a:xfrm>
          <a:prstGeom prst="roundRect">
            <a:avLst>
              <a:gd name="adj" fmla="val 16667"/>
            </a:avLst>
          </a:prstGeom>
          <a:solidFill>
            <a:srgbClr val="00B055"/>
          </a:solidFill>
          <a:ln w="9525">
            <a:noFill/>
            <a:round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Outreach - Business &amp; Policy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53" name="AutoShape 24"/>
          <p:cNvSpPr>
            <a:spLocks noChangeArrowheads="1"/>
          </p:cNvSpPr>
          <p:nvPr/>
        </p:nvSpPr>
        <p:spPr bwMode="auto">
          <a:xfrm>
            <a:off x="512982" y="5710525"/>
            <a:ext cx="11113745" cy="248949"/>
          </a:xfrm>
          <a:prstGeom prst="roundRect">
            <a:avLst>
              <a:gd name="adj" fmla="val 16667"/>
            </a:avLst>
          </a:prstGeom>
          <a:solidFill>
            <a:srgbClr val="B0017E"/>
          </a:solidFill>
          <a:ln w="9525">
            <a:noFill/>
            <a:round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Implementation / Pilot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54" name="Rectangle 4"/>
          <p:cNvSpPr txBox="1">
            <a:spLocks noChangeArrowheads="1"/>
          </p:cNvSpPr>
          <p:nvPr/>
        </p:nvSpPr>
        <p:spPr bwMode="auto">
          <a:xfrm>
            <a:off x="535394" y="3312377"/>
            <a:ext cx="5605431" cy="8951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5000"/>
            </a:pPr>
            <a:r>
              <a:rPr lang="en-US" sz="1100" u="sng" dirty="0">
                <a:solidFill>
                  <a:srgbClr val="FF0000"/>
                </a:solidFill>
              </a:rPr>
              <a:t>Task</a:t>
            </a:r>
          </a:p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5000"/>
              <a:buFont typeface="Times" pitchFamily="18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Theorize economic and policy feasibility for early REDD investment</a:t>
            </a:r>
          </a:p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5000"/>
              <a:buFont typeface="Times" pitchFamily="18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Design economic and policy instruments for early REDD investment (options and complementary risk-reduction tools)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520452" y="4522515"/>
            <a:ext cx="5216960" cy="574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00B055"/>
              </a:buClr>
              <a:buSzPct val="125000"/>
            </a:pPr>
            <a:r>
              <a:rPr lang="en-US" sz="1100" u="sng" dirty="0">
                <a:solidFill>
                  <a:srgbClr val="00B055"/>
                </a:solidFill>
              </a:rPr>
              <a:t>Task</a:t>
            </a:r>
          </a:p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00B055"/>
              </a:buClr>
              <a:buSzPct val="125000"/>
              <a:buFont typeface="Times" pitchFamily="18" charset="0"/>
              <a:buChar char="•"/>
            </a:pPr>
            <a:r>
              <a:rPr lang="en-US" sz="1200" dirty="0" smtClean="0">
                <a:solidFill>
                  <a:srgbClr val="00B055"/>
                </a:solidFill>
              </a:rPr>
              <a:t>Familiarize  policy makers and private companies with early REDD investment instruments, opportunities, and risk-reduction approaches in target regions</a:t>
            </a:r>
          </a:p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00B055"/>
              </a:buClr>
              <a:buSzPct val="125000"/>
              <a:buFont typeface="Times" pitchFamily="18" charset="0"/>
              <a:buChar char="•"/>
            </a:pPr>
            <a:r>
              <a:rPr lang="en-US" sz="1200" dirty="0" smtClean="0">
                <a:solidFill>
                  <a:srgbClr val="00B055"/>
                </a:solidFill>
              </a:rPr>
              <a:t>Bridge buyers, sellers, governments to pilot private investors to align on early financing for REDD, including complementary risk-reduction tools</a:t>
            </a:r>
            <a:endParaRPr lang="en-US" sz="1200" dirty="0">
              <a:solidFill>
                <a:srgbClr val="00B055"/>
              </a:solidFill>
            </a:endParaRPr>
          </a:p>
        </p:txBody>
      </p:sp>
      <p:sp>
        <p:nvSpPr>
          <p:cNvPr id="6156" name="Rectangle 3"/>
          <p:cNvSpPr>
            <a:spLocks noChangeArrowheads="1"/>
          </p:cNvSpPr>
          <p:nvPr/>
        </p:nvSpPr>
        <p:spPr bwMode="auto">
          <a:xfrm>
            <a:off x="480610" y="5948650"/>
            <a:ext cx="5421156" cy="6645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B0017E"/>
              </a:buClr>
              <a:buSzPct val="125000"/>
            </a:pPr>
            <a:r>
              <a:rPr lang="en-US" sz="1100" u="sng" dirty="0">
                <a:solidFill>
                  <a:srgbClr val="B0017E"/>
                </a:solidFill>
              </a:rPr>
              <a:t>Task</a:t>
            </a:r>
            <a:endParaRPr lang="en-US" sz="1200" u="sng" dirty="0">
              <a:solidFill>
                <a:srgbClr val="B0017E"/>
              </a:solidFill>
            </a:endParaRPr>
          </a:p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B0017E"/>
              </a:buClr>
              <a:buSzPct val="125000"/>
              <a:buFont typeface="Times" pitchFamily="18" charset="0"/>
              <a:buChar char="•"/>
            </a:pPr>
            <a:r>
              <a:rPr lang="en-US" sz="1200" dirty="0" smtClean="0">
                <a:solidFill>
                  <a:srgbClr val="B0017E"/>
                </a:solidFill>
              </a:rPr>
              <a:t>Implement risk-reduction instruments on both </a:t>
            </a:r>
            <a:r>
              <a:rPr lang="en-US" sz="1200" dirty="0">
                <a:solidFill>
                  <a:srgbClr val="B0017E"/>
                </a:solidFill>
              </a:rPr>
              <a:t>supply and  demand </a:t>
            </a:r>
            <a:r>
              <a:rPr lang="en-US" sz="1200" dirty="0" smtClean="0">
                <a:solidFill>
                  <a:srgbClr val="B0017E"/>
                </a:solidFill>
              </a:rPr>
              <a:t>sides  to scale up private investment in jurisdictional REDD </a:t>
            </a:r>
          </a:p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B0017E"/>
              </a:buClr>
              <a:buSzPct val="125000"/>
              <a:buFont typeface="Times" pitchFamily="18" charset="0"/>
              <a:buChar char="•"/>
            </a:pPr>
            <a:endParaRPr lang="en-US" sz="1100" dirty="0">
              <a:solidFill>
                <a:srgbClr val="B0017E"/>
              </a:solidFill>
            </a:endParaRPr>
          </a:p>
        </p:txBody>
      </p:sp>
      <p:sp>
        <p:nvSpPr>
          <p:cNvPr id="6157" name="AutoShape 31"/>
          <p:cNvSpPr>
            <a:spLocks noChangeArrowheads="1"/>
          </p:cNvSpPr>
          <p:nvPr/>
        </p:nvSpPr>
        <p:spPr bwMode="auto">
          <a:xfrm>
            <a:off x="270541" y="544641"/>
            <a:ext cx="11839076" cy="1105189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wrap="none" lIns="91431" tIns="45715" rIns="91431" bIns="45715" anchor="ctr"/>
          <a:lstStyle/>
          <a:p>
            <a:pPr algn="ctr"/>
            <a:endParaRPr lang="en-US" sz="1600">
              <a:solidFill>
                <a:srgbClr val="00B0F0"/>
              </a:solidFill>
            </a:endParaRPr>
          </a:p>
        </p:txBody>
      </p:sp>
      <p:sp>
        <p:nvSpPr>
          <p:cNvPr id="6158" name="TextBox 26"/>
          <p:cNvSpPr txBox="1">
            <a:spLocks noChangeArrowheads="1"/>
          </p:cNvSpPr>
          <p:nvPr/>
        </p:nvSpPr>
        <p:spPr bwMode="auto">
          <a:xfrm>
            <a:off x="510492" y="930779"/>
            <a:ext cx="6514353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What are our goals?</a:t>
            </a:r>
          </a:p>
        </p:txBody>
      </p:sp>
      <p:sp>
        <p:nvSpPr>
          <p:cNvPr id="6159" name="Rectangle 4"/>
          <p:cNvSpPr txBox="1">
            <a:spLocks noChangeArrowheads="1"/>
          </p:cNvSpPr>
          <p:nvPr/>
        </p:nvSpPr>
        <p:spPr bwMode="auto">
          <a:xfrm>
            <a:off x="6285257" y="3310213"/>
            <a:ext cx="5645450" cy="7533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5000"/>
            </a:pPr>
            <a:r>
              <a:rPr lang="en-US" sz="1100" u="sng" dirty="0" smtClean="0">
                <a:solidFill>
                  <a:srgbClr val="FF0000"/>
                </a:solidFill>
              </a:rPr>
              <a:t>Measure/ Indicator</a:t>
            </a:r>
            <a:endParaRPr lang="en-US" sz="1100" u="sng" dirty="0">
              <a:solidFill>
                <a:srgbClr val="FF0000"/>
              </a:solidFill>
            </a:endParaRPr>
          </a:p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5000"/>
              <a:buFont typeface="Times" pitchFamily="18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Complete knowledge (academic papers) that address REDD investment risks </a:t>
            </a:r>
          </a:p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5000"/>
              <a:buFont typeface="Times" pitchFamily="18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Develop pathway for making early investment and building REDD market </a:t>
            </a:r>
          </a:p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SzPct val="125000"/>
              <a:buFont typeface="Times" pitchFamily="18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Policy memos for communication with governments and private companies</a:t>
            </a:r>
          </a:p>
        </p:txBody>
      </p:sp>
      <p:sp>
        <p:nvSpPr>
          <p:cNvPr id="6161" name="Rectangle 3"/>
          <p:cNvSpPr>
            <a:spLocks noChangeArrowheads="1"/>
          </p:cNvSpPr>
          <p:nvPr/>
        </p:nvSpPr>
        <p:spPr bwMode="auto">
          <a:xfrm>
            <a:off x="6240433" y="5671980"/>
            <a:ext cx="5376335" cy="6645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B0017E"/>
              </a:buClr>
              <a:buSzPct val="125000"/>
              <a:buFont typeface="Times" pitchFamily="18" charset="0"/>
              <a:buChar char="•"/>
            </a:pPr>
            <a:endParaRPr lang="en-US" sz="1100"/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3473825" y="593462"/>
            <a:ext cx="8155366" cy="106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 anchor="ctr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25000"/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Identify opportunities and risks that provide barriers to early investments in jurisdictional REDD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25000"/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Develop economics / policy instruments to address the risks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25000"/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Implement instruments toward early market investments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25000"/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Leverage early REDD investments to catalyze market development</a:t>
            </a:r>
          </a:p>
        </p:txBody>
      </p:sp>
      <p:sp>
        <p:nvSpPr>
          <p:cNvPr id="6163" name="Rectangle 4"/>
          <p:cNvSpPr>
            <a:spLocks noChangeArrowheads="1"/>
          </p:cNvSpPr>
          <p:nvPr/>
        </p:nvSpPr>
        <p:spPr bwMode="auto">
          <a:xfrm>
            <a:off x="6270316" y="4558611"/>
            <a:ext cx="5216961" cy="574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00B050"/>
              </a:buClr>
              <a:buSzPct val="125000"/>
            </a:pPr>
            <a:r>
              <a:rPr lang="en-US" sz="1100" u="sng" dirty="0" smtClean="0">
                <a:solidFill>
                  <a:srgbClr val="00B055"/>
                </a:solidFill>
              </a:rPr>
              <a:t>Measure/ Indicator</a:t>
            </a:r>
            <a:endParaRPr lang="en-US" sz="1100" u="sng" dirty="0">
              <a:solidFill>
                <a:srgbClr val="00B055"/>
              </a:solidFill>
            </a:endParaRPr>
          </a:p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00B050"/>
              </a:buClr>
              <a:buSzPct val="125000"/>
              <a:buFont typeface="Times" pitchFamily="18" charset="0"/>
              <a:buChar char="•"/>
            </a:pPr>
            <a:r>
              <a:rPr lang="en-US" sz="1200" dirty="0" smtClean="0">
                <a:solidFill>
                  <a:srgbClr val="00B055"/>
                </a:solidFill>
              </a:rPr>
              <a:t>Brazil/Mexico/Indonesia jurisdiction governments integrate proposed approaches</a:t>
            </a:r>
          </a:p>
          <a:p>
            <a:pPr marL="177800" indent="-177800" defTabSz="455613">
              <a:lnSpc>
                <a:spcPct val="90000"/>
              </a:lnSpc>
              <a:spcBef>
                <a:spcPct val="30000"/>
              </a:spcBef>
              <a:buClr>
                <a:srgbClr val="00B050"/>
              </a:buClr>
              <a:buSzPct val="125000"/>
              <a:buFont typeface="Times" pitchFamily="18" charset="0"/>
              <a:buChar char="•"/>
            </a:pPr>
            <a:r>
              <a:rPr lang="en-US" sz="1200" dirty="0" smtClean="0">
                <a:solidFill>
                  <a:srgbClr val="00B055"/>
                </a:solidFill>
              </a:rPr>
              <a:t>Pilot private buyers agree on early financing for REDD</a:t>
            </a:r>
            <a:endParaRPr lang="en-US" sz="1200" dirty="0">
              <a:solidFill>
                <a:srgbClr val="00B055"/>
              </a:solidFill>
            </a:endParaRPr>
          </a:p>
        </p:txBody>
      </p:sp>
      <p:sp>
        <p:nvSpPr>
          <p:cNvPr id="6164" name="Oval 59"/>
          <p:cNvSpPr>
            <a:spLocks noChangeAspect="1" noChangeArrowheads="1"/>
          </p:cNvSpPr>
          <p:nvPr/>
        </p:nvSpPr>
        <p:spPr bwMode="auto">
          <a:xfrm>
            <a:off x="4669120" y="1649831"/>
            <a:ext cx="2868705" cy="1246909"/>
          </a:xfrm>
          <a:prstGeom prst="ellipse">
            <a:avLst/>
          </a:prstGeom>
          <a:solidFill>
            <a:srgbClr val="26BC6E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Outreach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420486" y="165200"/>
            <a:ext cx="31683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i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Goals and Strategy</a:t>
            </a:r>
            <a:endParaRPr lang="zh-TW" altLang="en-US" sz="2400" b="1" i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064828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hoto slide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ark slide (use for pauses in presentation)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/end slide 1 EDAF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/end slide 1 EDAF PAC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divider 1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ction divider 2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 slides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nd slide 2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nd slide 2 EDAF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nd slide 2 EDAF PAC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4289</TotalTime>
  <Words>344</Words>
  <Application>Microsoft Macintosh PowerPoint</Application>
  <PresentationFormat>Custom</PresentationFormat>
  <Paragraphs>44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blank</vt:lpstr>
      <vt:lpstr>Title/end slide 1 EDAF</vt:lpstr>
      <vt:lpstr>Title/end slide 1 EDAF PAC</vt:lpstr>
      <vt:lpstr>Section divider 1</vt:lpstr>
      <vt:lpstr>Section divider 2</vt:lpstr>
      <vt:lpstr>Content slides</vt:lpstr>
      <vt:lpstr>End slide 2</vt:lpstr>
      <vt:lpstr>End slide 2 EDAF</vt:lpstr>
      <vt:lpstr>End slide 2 EDAF PAC</vt:lpstr>
      <vt:lpstr>Photo slide</vt:lpstr>
      <vt:lpstr>Dark slide (use for pauses in presentation)</vt:lpstr>
      <vt:lpstr>Options Market and Risk-Reduction Tools for REDD Early Investment  Ruben Lubowski and Steve Schwartzman </vt:lpstr>
      <vt:lpstr>Overview</vt:lpstr>
      <vt:lpstr>PowerPoint Presentation</vt:lpstr>
    </vt:vector>
  </TitlesOfParts>
  <Company>Environmental Defense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Spot and Options Markets for Avoided Deforestation Credits:  The Role of Multiple Market Instruments to Address Climate Policy Uncertainties</dc:title>
  <dc:creator>Ruben Lubowski</dc:creator>
  <cp:lastModifiedBy>Ruben Lubowski</cp:lastModifiedBy>
  <cp:revision>149</cp:revision>
  <dcterms:created xsi:type="dcterms:W3CDTF">2013-06-07T22:16:41Z</dcterms:created>
  <dcterms:modified xsi:type="dcterms:W3CDTF">2013-10-25T13:52:33Z</dcterms:modified>
</cp:coreProperties>
</file>